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67" r:id="rId3"/>
    <p:sldId id="295" r:id="rId4"/>
    <p:sldId id="291" r:id="rId5"/>
    <p:sldId id="296" r:id="rId6"/>
    <p:sldId id="266" r:id="rId7"/>
    <p:sldId id="276" r:id="rId8"/>
    <p:sldId id="468" r:id="rId9"/>
    <p:sldId id="480" r:id="rId10"/>
    <p:sldId id="483" r:id="rId11"/>
    <p:sldId id="485" r:id="rId12"/>
    <p:sldId id="494" r:id="rId13"/>
    <p:sldId id="477" r:id="rId14"/>
    <p:sldId id="475" r:id="rId15"/>
    <p:sldId id="478" r:id="rId16"/>
    <p:sldId id="488" r:id="rId17"/>
    <p:sldId id="489" r:id="rId18"/>
    <p:sldId id="479" r:id="rId19"/>
    <p:sldId id="476" r:id="rId20"/>
    <p:sldId id="490" r:id="rId21"/>
    <p:sldId id="487" r:id="rId22"/>
    <p:sldId id="491" r:id="rId23"/>
    <p:sldId id="481" r:id="rId24"/>
    <p:sldId id="486" r:id="rId25"/>
    <p:sldId id="482" r:id="rId26"/>
    <p:sldId id="492" r:id="rId27"/>
    <p:sldId id="470" r:id="rId28"/>
    <p:sldId id="493" r:id="rId29"/>
    <p:sldId id="471" r:id="rId30"/>
    <p:sldId id="472" r:id="rId31"/>
    <p:sldId id="265" r:id="rId32"/>
    <p:sldId id="465"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58" autoAdjust="0"/>
    <p:restoredTop sz="91289" autoAdjust="0"/>
  </p:normalViewPr>
  <p:slideViewPr>
    <p:cSldViewPr snapToGrid="0">
      <p:cViewPr varScale="1">
        <p:scale>
          <a:sx n="80" d="100"/>
          <a:sy n="80" d="100"/>
        </p:scale>
        <p:origin x="62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BF4AD-37D6-4D1E-82FB-C8966B02F771}" type="datetimeFigureOut">
              <a:rPr lang="en-US" smtClean="0"/>
              <a:t>10/23/2024</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C00F2-4B8A-425A-AD49-7FC6DDB7166D}" type="slidenum">
              <a:rPr lang="en-US" smtClean="0"/>
              <a:t>‹#›</a:t>
            </a:fld>
            <a:endParaRPr lang="en-US"/>
          </a:p>
        </p:txBody>
      </p:sp>
    </p:spTree>
    <p:extLst>
      <p:ext uri="{BB962C8B-B14F-4D97-AF65-F5344CB8AC3E}">
        <p14:creationId xmlns:p14="http://schemas.microsoft.com/office/powerpoint/2010/main" val="138798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 </a:t>
            </a:r>
            <a:r>
              <a:rPr lang="cs-CZ" dirty="0" err="1"/>
              <a:t>studovani</a:t>
            </a:r>
            <a:r>
              <a:rPr lang="cs-CZ" dirty="0"/>
              <a:t> fylogenetického </a:t>
            </a:r>
            <a:r>
              <a:rPr lang="cs-CZ" dirty="0" err="1"/>
              <a:t>signalu</a:t>
            </a:r>
            <a:r>
              <a:rPr lang="cs-CZ" dirty="0"/>
              <a:t> bakterii, </a:t>
            </a:r>
            <a:r>
              <a:rPr lang="cs-CZ" dirty="0" err="1"/>
              <a:t>vcetne</a:t>
            </a:r>
            <a:r>
              <a:rPr lang="cs-CZ" dirty="0"/>
              <a:t> sinic se </a:t>
            </a:r>
            <a:r>
              <a:rPr lang="cs-CZ" dirty="0" err="1"/>
              <a:t>pouzivaji</a:t>
            </a:r>
            <a:r>
              <a:rPr lang="cs-CZ" dirty="0"/>
              <a:t> </a:t>
            </a:r>
            <a:r>
              <a:rPr lang="cs-CZ" dirty="0" err="1"/>
              <a:t>obecne</a:t>
            </a:r>
            <a:r>
              <a:rPr lang="cs-CZ" dirty="0"/>
              <a:t> dva typy markeru – gen pro 16S rRNA a tzv. </a:t>
            </a:r>
            <a:r>
              <a:rPr lang="cs-CZ" dirty="0" err="1"/>
              <a:t>multilocusovy</a:t>
            </a:r>
            <a:r>
              <a:rPr lang="cs-CZ" dirty="0"/>
              <a:t> </a:t>
            </a:r>
            <a:r>
              <a:rPr lang="cs-CZ" dirty="0" err="1"/>
              <a:t>genomicky</a:t>
            </a:r>
            <a:r>
              <a:rPr lang="cs-CZ" dirty="0"/>
              <a:t> </a:t>
            </a:r>
            <a:r>
              <a:rPr lang="cs-CZ" dirty="0" err="1"/>
              <a:t>pristup</a:t>
            </a:r>
            <a:r>
              <a:rPr lang="cs-CZ" dirty="0"/>
              <a:t>.  V obou </a:t>
            </a:r>
            <a:r>
              <a:rPr lang="cs-CZ" dirty="0" err="1"/>
              <a:t>pripadech</a:t>
            </a:r>
            <a:r>
              <a:rPr lang="cs-CZ" dirty="0"/>
              <a:t> se </a:t>
            </a:r>
            <a:r>
              <a:rPr lang="cs-CZ" dirty="0" err="1"/>
              <a:t>vyuzivaji</a:t>
            </a:r>
            <a:r>
              <a:rPr lang="cs-CZ" dirty="0"/>
              <a:t> velmi </a:t>
            </a:r>
            <a:r>
              <a:rPr lang="cs-CZ" dirty="0" err="1"/>
              <a:t>konzervativni</a:t>
            </a:r>
            <a:r>
              <a:rPr lang="cs-CZ" dirty="0"/>
              <a:t> geny, s velmi omezenou </a:t>
            </a:r>
            <a:r>
              <a:rPr lang="cs-CZ" dirty="0" err="1"/>
              <a:t>mutacni</a:t>
            </a:r>
            <a:r>
              <a:rPr lang="cs-CZ" dirty="0"/>
              <a:t> </a:t>
            </a:r>
            <a:r>
              <a:rPr lang="cs-CZ" dirty="0" err="1"/>
              <a:t>rychlsoti</a:t>
            </a:r>
            <a:r>
              <a:rPr lang="cs-CZ" dirty="0"/>
              <a:t>. 16S rRNA </a:t>
            </a:r>
            <a:r>
              <a:rPr lang="cs-CZ" dirty="0" err="1"/>
              <a:t>zjednodusene</a:t>
            </a:r>
            <a:r>
              <a:rPr lang="cs-CZ" dirty="0"/>
              <a:t> mutuje na </a:t>
            </a:r>
            <a:r>
              <a:rPr lang="cs-CZ" dirty="0" err="1"/>
              <a:t>smyckach</a:t>
            </a:r>
            <a:r>
              <a:rPr lang="cs-CZ" dirty="0"/>
              <a:t> a </a:t>
            </a:r>
            <a:r>
              <a:rPr lang="cs-CZ" dirty="0" err="1"/>
              <a:t>a</a:t>
            </a:r>
            <a:r>
              <a:rPr lang="cs-CZ" dirty="0"/>
              <a:t> ještě k tomu </a:t>
            </a:r>
            <a:r>
              <a:rPr lang="cs-CZ" dirty="0" err="1"/>
              <a:t>takovym</a:t>
            </a:r>
            <a:r>
              <a:rPr lang="cs-CZ" dirty="0"/>
              <a:t> </a:t>
            </a:r>
            <a:r>
              <a:rPr lang="cs-CZ" dirty="0" err="1"/>
              <a:t>zpusobem</a:t>
            </a:r>
            <a:r>
              <a:rPr lang="cs-CZ" dirty="0"/>
              <a:t>, aby se </a:t>
            </a:r>
            <a:r>
              <a:rPr lang="cs-CZ" dirty="0" err="1"/>
              <a:t>prilis</a:t>
            </a:r>
            <a:r>
              <a:rPr lang="cs-CZ" dirty="0"/>
              <a:t> </a:t>
            </a:r>
            <a:r>
              <a:rPr lang="cs-CZ" dirty="0" err="1"/>
              <a:t>nenarusila</a:t>
            </a:r>
            <a:r>
              <a:rPr lang="cs-CZ" dirty="0"/>
              <a:t> </a:t>
            </a:r>
            <a:r>
              <a:rPr lang="cs-CZ" dirty="0" err="1"/>
              <a:t>jeji</a:t>
            </a:r>
            <a:r>
              <a:rPr lang="cs-CZ" dirty="0"/>
              <a:t> vazba na 20 proteinu, které jsou </a:t>
            </a:r>
            <a:r>
              <a:rPr lang="cs-CZ" dirty="0" err="1"/>
              <a:t>nezbytne</a:t>
            </a:r>
            <a:r>
              <a:rPr lang="cs-CZ" dirty="0"/>
              <a:t> ke </a:t>
            </a:r>
            <a:r>
              <a:rPr lang="cs-CZ" dirty="0" err="1"/>
              <a:t>spravnemu</a:t>
            </a:r>
            <a:r>
              <a:rPr lang="cs-CZ" dirty="0"/>
              <a:t> </a:t>
            </a:r>
            <a:r>
              <a:rPr lang="cs-CZ" dirty="0" err="1"/>
              <a:t>fungovani</a:t>
            </a:r>
            <a:r>
              <a:rPr lang="cs-CZ" dirty="0"/>
              <a:t> ribozomu., tedy </a:t>
            </a:r>
            <a:r>
              <a:rPr lang="cs-CZ" dirty="0" err="1"/>
              <a:t>vyrobu</a:t>
            </a:r>
            <a:r>
              <a:rPr lang="cs-CZ" dirty="0"/>
              <a:t> </a:t>
            </a:r>
            <a:r>
              <a:rPr lang="cs-CZ" dirty="0" err="1"/>
              <a:t>bilkovin</a:t>
            </a:r>
            <a:r>
              <a:rPr lang="cs-CZ" dirty="0"/>
              <a:t> v </a:t>
            </a:r>
            <a:r>
              <a:rPr lang="cs-CZ" dirty="0" err="1"/>
              <a:t>bunce</a:t>
            </a:r>
            <a:r>
              <a:rPr lang="cs-CZ" dirty="0"/>
              <a:t>. </a:t>
            </a:r>
            <a:r>
              <a:rPr lang="cs-CZ" dirty="0" err="1"/>
              <a:t>Kdby</a:t>
            </a:r>
            <a:r>
              <a:rPr lang="cs-CZ" dirty="0"/>
              <a:t> </a:t>
            </a:r>
            <a:r>
              <a:rPr lang="cs-CZ" dirty="0" err="1"/>
              <a:t>nahodou</a:t>
            </a:r>
            <a:r>
              <a:rPr lang="cs-CZ" dirty="0"/>
              <a:t> </a:t>
            </a:r>
            <a:r>
              <a:rPr lang="cs-CZ" dirty="0" err="1"/>
              <a:t>doslo</a:t>
            </a:r>
            <a:r>
              <a:rPr lang="cs-CZ" dirty="0"/>
              <a:t> ke vneseni cizorodého genu z jiného organismu, pro 16S například prostřednictvím viru, nebo </a:t>
            </a:r>
            <a:r>
              <a:rPr lang="cs-CZ" dirty="0" err="1"/>
              <a:t>elektroporaci</a:t>
            </a:r>
            <a:r>
              <a:rPr lang="cs-CZ" dirty="0"/>
              <a:t>, tj v </a:t>
            </a:r>
            <a:r>
              <a:rPr lang="cs-CZ" dirty="0" err="1"/>
              <a:t>prirode</a:t>
            </a:r>
            <a:r>
              <a:rPr lang="cs-CZ" dirty="0"/>
              <a:t> když do more nebo pudy </a:t>
            </a:r>
            <a:r>
              <a:rPr lang="cs-CZ" dirty="0" err="1"/>
              <a:t>uhodi</a:t>
            </a:r>
            <a:r>
              <a:rPr lang="cs-CZ" dirty="0"/>
              <a:t> blesk, je velmi </a:t>
            </a:r>
            <a:r>
              <a:rPr lang="cs-CZ" dirty="0" err="1"/>
              <a:t>nepravdepodobne</a:t>
            </a:r>
            <a:r>
              <a:rPr lang="cs-CZ" dirty="0"/>
              <a:t> ze ta </a:t>
            </a:r>
            <a:r>
              <a:rPr lang="cs-CZ" dirty="0" err="1"/>
              <a:t>bunka</a:t>
            </a:r>
            <a:r>
              <a:rPr lang="cs-CZ" dirty="0"/>
              <a:t> s </a:t>
            </a:r>
            <a:r>
              <a:rPr lang="cs-CZ" dirty="0" err="1"/>
              <a:t>tim</a:t>
            </a:r>
            <a:r>
              <a:rPr lang="cs-CZ" dirty="0"/>
              <a:t> </a:t>
            </a:r>
            <a:r>
              <a:rPr lang="cs-CZ" dirty="0" err="1"/>
              <a:t>novym</a:t>
            </a:r>
            <a:r>
              <a:rPr lang="cs-CZ" dirty="0"/>
              <a:t> genem </a:t>
            </a:r>
            <a:r>
              <a:rPr lang="cs-CZ" dirty="0" err="1"/>
              <a:t>prezije</a:t>
            </a:r>
            <a:r>
              <a:rPr lang="cs-CZ" dirty="0"/>
              <a:t>.</a:t>
            </a:r>
          </a:p>
          <a:p>
            <a:r>
              <a:rPr lang="cs-CZ" dirty="0" err="1"/>
              <a:t>Vybrane</a:t>
            </a:r>
            <a:r>
              <a:rPr lang="cs-CZ" dirty="0"/>
              <a:t> </a:t>
            </a:r>
            <a:r>
              <a:rPr lang="cs-CZ" dirty="0" err="1"/>
              <a:t>housekkeping</a:t>
            </a:r>
            <a:r>
              <a:rPr lang="cs-CZ" dirty="0"/>
              <a:t> geny jsou taky velmi </a:t>
            </a:r>
            <a:r>
              <a:rPr lang="cs-CZ" dirty="0" err="1"/>
              <a:t>konzervativni</a:t>
            </a:r>
            <a:r>
              <a:rPr lang="cs-CZ" dirty="0"/>
              <a:t> , například jsou to geny pro </a:t>
            </a:r>
            <a:r>
              <a:rPr lang="cs-CZ" dirty="0" err="1"/>
              <a:t>ribozomalni</a:t>
            </a:r>
            <a:r>
              <a:rPr lang="cs-CZ" dirty="0"/>
              <a:t> proteiny, kde </a:t>
            </a:r>
            <a:r>
              <a:rPr lang="cs-CZ" dirty="0" err="1"/>
              <a:t>plati</a:t>
            </a:r>
            <a:r>
              <a:rPr lang="cs-CZ" dirty="0"/>
              <a:t> to co jsem před </a:t>
            </a:r>
            <a:r>
              <a:rPr lang="cs-CZ" dirty="0" err="1"/>
              <a:t>chvili</a:t>
            </a:r>
            <a:r>
              <a:rPr lang="cs-CZ" dirty="0"/>
              <a:t> řekl o 16s. Geny </a:t>
            </a:r>
            <a:r>
              <a:rPr lang="cs-CZ" dirty="0" err="1"/>
              <a:t>prelozene</a:t>
            </a:r>
            <a:r>
              <a:rPr lang="cs-CZ" dirty="0"/>
              <a:t> do AA aby se omezil </a:t>
            </a:r>
            <a:r>
              <a:rPr lang="cs-CZ" dirty="0" err="1"/>
              <a:t>vicemene</a:t>
            </a:r>
            <a:r>
              <a:rPr lang="cs-CZ" dirty="0"/>
              <a:t> </a:t>
            </a:r>
            <a:r>
              <a:rPr lang="cs-CZ" dirty="0" err="1"/>
              <a:t>nahodny</a:t>
            </a:r>
            <a:r>
              <a:rPr lang="cs-CZ" dirty="0"/>
              <a:t> vliv </a:t>
            </a:r>
            <a:r>
              <a:rPr lang="cs-CZ" dirty="0" err="1"/>
              <a:t>tretiho</a:t>
            </a:r>
            <a:r>
              <a:rPr lang="cs-CZ" dirty="0"/>
              <a:t> </a:t>
            </a:r>
            <a:r>
              <a:rPr lang="cs-CZ" dirty="0" err="1"/>
              <a:t>nekodujicicho</a:t>
            </a:r>
            <a:r>
              <a:rPr lang="cs-CZ" dirty="0"/>
              <a:t> </a:t>
            </a:r>
            <a:r>
              <a:rPr lang="cs-CZ" dirty="0" err="1"/>
              <a:t>nt</a:t>
            </a:r>
            <a:r>
              <a:rPr lang="cs-CZ" dirty="0"/>
              <a:t> a protože </a:t>
            </a:r>
            <a:r>
              <a:rPr lang="cs-CZ" dirty="0" err="1"/>
              <a:t>srovnavana</a:t>
            </a:r>
            <a:r>
              <a:rPr lang="cs-CZ" dirty="0"/>
              <a:t> sekvence je </a:t>
            </a:r>
            <a:r>
              <a:rPr lang="cs-CZ" dirty="0" err="1"/>
              <a:t>zasadne</a:t>
            </a:r>
            <a:r>
              <a:rPr lang="cs-CZ" dirty="0"/>
              <a:t> delší  </a:t>
            </a:r>
            <a:r>
              <a:rPr lang="cs-CZ" dirty="0" err="1"/>
              <a:t>nez</a:t>
            </a:r>
            <a:r>
              <a:rPr lang="cs-CZ" dirty="0"/>
              <a:t> 16ska dokážeme získat </a:t>
            </a:r>
            <a:r>
              <a:rPr lang="cs-CZ" dirty="0" err="1"/>
              <a:t>podstatne</a:t>
            </a:r>
            <a:r>
              <a:rPr lang="cs-CZ" dirty="0"/>
              <a:t> delší fylogeneticky </a:t>
            </a:r>
            <a:r>
              <a:rPr lang="cs-CZ" dirty="0" err="1"/>
              <a:t>signal</a:t>
            </a:r>
            <a:r>
              <a:rPr lang="cs-CZ" dirty="0"/>
              <a:t>. </a:t>
            </a:r>
          </a:p>
          <a:p>
            <a:r>
              <a:rPr lang="cs-CZ" dirty="0" err="1"/>
              <a:t>Materska</a:t>
            </a:r>
            <a:r>
              <a:rPr lang="cs-CZ" dirty="0"/>
              <a:t> </a:t>
            </a:r>
            <a:r>
              <a:rPr lang="cs-CZ" dirty="0" err="1"/>
              <a:t>bunka</a:t>
            </a:r>
            <a:r>
              <a:rPr lang="cs-CZ" dirty="0"/>
              <a:t> tedy po </a:t>
            </a:r>
            <a:r>
              <a:rPr lang="cs-CZ" dirty="0" err="1"/>
              <a:t>rozdeleni</a:t>
            </a:r>
            <a:r>
              <a:rPr lang="cs-CZ" dirty="0"/>
              <a:t> </a:t>
            </a:r>
            <a:r>
              <a:rPr lang="cs-CZ" dirty="0" err="1"/>
              <a:t>preda</a:t>
            </a:r>
            <a:r>
              <a:rPr lang="cs-CZ" dirty="0"/>
              <a:t> tento fylogeneticky  </a:t>
            </a:r>
            <a:r>
              <a:rPr lang="cs-CZ" dirty="0" err="1"/>
              <a:t>dvema</a:t>
            </a:r>
            <a:r>
              <a:rPr lang="cs-CZ" dirty="0"/>
              <a:t> </a:t>
            </a:r>
            <a:r>
              <a:rPr lang="cs-CZ" dirty="0" err="1"/>
              <a:t>dcerinych</a:t>
            </a:r>
            <a:r>
              <a:rPr lang="cs-CZ" dirty="0"/>
              <a:t> </a:t>
            </a:r>
            <a:r>
              <a:rPr lang="cs-CZ" dirty="0" err="1"/>
              <a:t>bunek</a:t>
            </a:r>
            <a:r>
              <a:rPr lang="cs-CZ" dirty="0"/>
              <a:t> a je </a:t>
            </a:r>
            <a:r>
              <a:rPr lang="cs-CZ" dirty="0" err="1"/>
              <a:t>silny</a:t>
            </a:r>
            <a:r>
              <a:rPr lang="cs-CZ" dirty="0"/>
              <a:t> </a:t>
            </a:r>
            <a:r>
              <a:rPr lang="cs-CZ" dirty="0" err="1"/>
              <a:t>predpoklad</a:t>
            </a:r>
            <a:r>
              <a:rPr lang="cs-CZ" dirty="0"/>
              <a:t> ze </a:t>
            </a:r>
            <a:r>
              <a:rPr lang="cs-CZ" dirty="0" err="1"/>
              <a:t>vertikalni</a:t>
            </a:r>
            <a:r>
              <a:rPr lang="cs-CZ" dirty="0"/>
              <a:t> linie </a:t>
            </a:r>
            <a:r>
              <a:rPr lang="cs-CZ" dirty="0" err="1"/>
              <a:t>dedicnosti</a:t>
            </a:r>
            <a:r>
              <a:rPr lang="cs-CZ" dirty="0"/>
              <a:t> je tak </a:t>
            </a:r>
            <a:r>
              <a:rPr lang="cs-CZ" dirty="0" err="1"/>
              <a:t>zachovana</a:t>
            </a:r>
            <a:r>
              <a:rPr lang="cs-CZ" dirty="0"/>
              <a:t>. </a:t>
            </a:r>
            <a:endParaRPr lang="en-US" dirty="0"/>
          </a:p>
        </p:txBody>
      </p:sp>
      <p:sp>
        <p:nvSpPr>
          <p:cNvPr id="4" name="Zástupný symbol pro číslo snímku 3"/>
          <p:cNvSpPr>
            <a:spLocks noGrp="1"/>
          </p:cNvSpPr>
          <p:nvPr>
            <p:ph type="sldNum" sz="quarter" idx="5"/>
          </p:nvPr>
        </p:nvSpPr>
        <p:spPr/>
        <p:txBody>
          <a:bodyPr/>
          <a:lstStyle/>
          <a:p>
            <a:fld id="{8E7D0CA0-FA5D-4C6B-8A31-B43860BFD9A2}" type="slidenum">
              <a:rPr lang="en-US" smtClean="0"/>
              <a:t>6</a:t>
            </a:fld>
            <a:endParaRPr lang="en-US"/>
          </a:p>
        </p:txBody>
      </p:sp>
    </p:spTree>
    <p:extLst>
      <p:ext uri="{BB962C8B-B14F-4D97-AF65-F5344CB8AC3E}">
        <p14:creationId xmlns:p14="http://schemas.microsoft.com/office/powerpoint/2010/main" val="98023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282828"/>
                </a:solidFill>
                <a:effectLst/>
                <a:latin typeface="MuseoSans"/>
              </a:rPr>
              <a:t>Two environmental sites in Norway, These authors got different results than the others having lowest bacterial diversity in lake water, </a:t>
            </a:r>
            <a:r>
              <a:rPr lang="en-US" b="0" i="0" dirty="0" err="1">
                <a:solidFill>
                  <a:srgbClr val="282828"/>
                </a:solidFill>
                <a:effectLst/>
                <a:latin typeface="MuseoSans"/>
              </a:rPr>
              <a:t>whreas</a:t>
            </a:r>
            <a:r>
              <a:rPr lang="en-US" b="0" i="0" dirty="0">
                <a:solidFill>
                  <a:srgbClr val="282828"/>
                </a:solidFill>
                <a:effectLst/>
                <a:latin typeface="MuseoSans"/>
              </a:rPr>
              <a:t> the higher was on fish.  Which makes big sense allover, due to low trophy of lake water. </a:t>
            </a:r>
          </a:p>
          <a:p>
            <a:r>
              <a:rPr lang="en-US" b="0" i="0" dirty="0">
                <a:solidFill>
                  <a:srgbClr val="282828"/>
                </a:solidFill>
                <a:effectLst/>
                <a:latin typeface="MuseoSans"/>
              </a:rPr>
              <a:t> no differences on composition of microbiome within one fish</a:t>
            </a:r>
          </a:p>
          <a:p>
            <a:r>
              <a:rPr lang="en-US" b="0" i="0" dirty="0">
                <a:solidFill>
                  <a:srgbClr val="282828"/>
                </a:solidFill>
                <a:effectLst/>
                <a:latin typeface="MuseoSans"/>
              </a:rPr>
              <a:t>Hierarchical levels of fish skin microbiome richness representing host individuals, populations, and regional scales</a:t>
            </a:r>
            <a:endParaRPr lang="en-US" dirty="0"/>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23</a:t>
            </a:fld>
            <a:endParaRPr lang="en-US"/>
          </a:p>
        </p:txBody>
      </p:sp>
    </p:spTree>
    <p:extLst>
      <p:ext uri="{BB962C8B-B14F-4D97-AF65-F5344CB8AC3E}">
        <p14:creationId xmlns:p14="http://schemas.microsoft.com/office/powerpoint/2010/main" val="277643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Here is </a:t>
            </a:r>
            <a:r>
              <a:rPr lang="en-US" dirty="0" err="1"/>
              <a:t>onother</a:t>
            </a:r>
            <a:r>
              <a:rPr lang="en-US" dirty="0"/>
              <a:t> study focusing on rainbow trout fish skin</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24</a:t>
            </a:fld>
            <a:endParaRPr lang="en-US"/>
          </a:p>
        </p:txBody>
      </p:sp>
    </p:spTree>
    <p:extLst>
      <p:ext uri="{BB962C8B-B14F-4D97-AF65-F5344CB8AC3E}">
        <p14:creationId xmlns:p14="http://schemas.microsoft.com/office/powerpoint/2010/main" val="163873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200" b="0" i="0" u="none" strike="noStrike" baseline="0" dirty="0">
                <a:latin typeface="Minion-Regular"/>
              </a:rPr>
              <a:t>Composition of the bacterial microbiomes of rainbow trout at different body sites. (a) Bar chart of the relative abundance of phyla present at each site and</a:t>
            </a:r>
          </a:p>
          <a:p>
            <a:pPr algn="l"/>
            <a:r>
              <a:rPr lang="en-US" sz="1200" b="0" i="0" u="none" strike="noStrike" baseline="0" dirty="0">
                <a:latin typeface="Minion-Regular"/>
              </a:rPr>
              <a:t>in each individual fish sampled.</a:t>
            </a:r>
            <a:endParaRPr lang="en-US" dirty="0"/>
          </a:p>
          <a:p>
            <a:endParaRPr lang="en-US" dirty="0"/>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25</a:t>
            </a:fld>
            <a:endParaRPr lang="en-US"/>
          </a:p>
        </p:txBody>
      </p:sp>
    </p:spTree>
    <p:extLst>
      <p:ext uri="{BB962C8B-B14F-4D97-AF65-F5344CB8AC3E}">
        <p14:creationId xmlns:p14="http://schemas.microsoft.com/office/powerpoint/2010/main" val="266470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Poor growth, Anemia</a:t>
            </a:r>
            <a:r>
              <a:rPr lang="en-US" dirty="0"/>
              <a:t>, impaired nerve function, </a:t>
            </a:r>
            <a:r>
              <a:rPr lang="en-US" b="1" dirty="0"/>
              <a:t>Deformities, </a:t>
            </a:r>
            <a:r>
              <a:rPr lang="en-US" dirty="0"/>
              <a:t>weak immune responses</a:t>
            </a:r>
          </a:p>
          <a:p>
            <a:endParaRPr lang="en-US" dirty="0"/>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29</a:t>
            </a:fld>
            <a:endParaRPr lang="en-US"/>
          </a:p>
        </p:txBody>
      </p:sp>
    </p:spTree>
    <p:extLst>
      <p:ext uri="{BB962C8B-B14F-4D97-AF65-F5344CB8AC3E}">
        <p14:creationId xmlns:p14="http://schemas.microsoft.com/office/powerpoint/2010/main" val="303282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a:t>
            </a:r>
            <a:r>
              <a:rPr lang="cs-CZ" dirty="0" err="1"/>
              <a:t>soucanse</a:t>
            </a:r>
            <a:r>
              <a:rPr lang="cs-CZ" dirty="0"/>
              <a:t> době obvykle </a:t>
            </a:r>
            <a:r>
              <a:rPr lang="cs-CZ" dirty="0" err="1"/>
              <a:t>posleme</a:t>
            </a:r>
            <a:r>
              <a:rPr lang="cs-CZ" dirty="0"/>
              <a:t> amplifikovanou DNA do </a:t>
            </a:r>
            <a:r>
              <a:rPr lang="cs-CZ" dirty="0" err="1"/>
              <a:t>servisni</a:t>
            </a:r>
            <a:r>
              <a:rPr lang="cs-CZ" dirty="0"/>
              <a:t> </a:t>
            </a:r>
            <a:r>
              <a:rPr lang="cs-CZ" dirty="0" err="1"/>
              <a:t>laboratore</a:t>
            </a:r>
            <a:r>
              <a:rPr lang="cs-CZ" dirty="0"/>
              <a:t> a do par dnu dostaneme naší kýženou sekvenci. </a:t>
            </a:r>
            <a:r>
              <a:rPr lang="cs-CZ" dirty="0" err="1"/>
              <a:t>Vhldem</a:t>
            </a:r>
            <a:r>
              <a:rPr lang="cs-CZ" dirty="0"/>
              <a:t> k tomu, ze se </a:t>
            </a:r>
            <a:r>
              <a:rPr lang="cs-CZ" dirty="0" err="1"/>
              <a:t>kvenovani</a:t>
            </a:r>
            <a:r>
              <a:rPr lang="cs-CZ" dirty="0"/>
              <a:t> </a:t>
            </a:r>
            <a:r>
              <a:rPr lang="cs-CZ" dirty="0" err="1"/>
              <a:t>srychle</a:t>
            </a:r>
            <a:r>
              <a:rPr lang="cs-CZ" dirty="0"/>
              <a:t> a </a:t>
            </a:r>
            <a:r>
              <a:rPr lang="cs-CZ" dirty="0" err="1"/>
              <a:t>podstatne</a:t>
            </a:r>
            <a:r>
              <a:rPr lang="cs-CZ" dirty="0"/>
              <a:t> </a:t>
            </a:r>
            <a:r>
              <a:rPr lang="cs-CZ" dirty="0" err="1"/>
              <a:t>zlevnuje</a:t>
            </a:r>
            <a:r>
              <a:rPr lang="cs-CZ" dirty="0"/>
              <a:t>, </a:t>
            </a:r>
            <a:r>
              <a:rPr lang="cs-CZ" dirty="0" err="1"/>
              <a:t>predpokladam</a:t>
            </a:r>
            <a:r>
              <a:rPr lang="cs-CZ" dirty="0"/>
              <a:t>, ze v </a:t>
            </a:r>
            <a:r>
              <a:rPr lang="cs-CZ" dirty="0" err="1"/>
              <a:t>blizke</a:t>
            </a:r>
            <a:r>
              <a:rPr lang="cs-CZ" dirty="0"/>
              <a:t> době </a:t>
            </a:r>
            <a:r>
              <a:rPr lang="cs-CZ" dirty="0" err="1"/>
              <a:t>prejdeme</a:t>
            </a:r>
            <a:r>
              <a:rPr lang="cs-CZ" dirty="0"/>
              <a:t> z 16s na </a:t>
            </a:r>
            <a:r>
              <a:rPr lang="cs-CZ" dirty="0" err="1"/>
              <a:t>genomicke</a:t>
            </a:r>
            <a:r>
              <a:rPr lang="cs-CZ" dirty="0"/>
              <a:t>, tj </a:t>
            </a:r>
            <a:r>
              <a:rPr lang="cs-CZ" dirty="0" err="1"/>
              <a:t>multilokusove</a:t>
            </a:r>
            <a:r>
              <a:rPr lang="cs-CZ" dirty="0"/>
              <a:t> </a:t>
            </a:r>
            <a:r>
              <a:rPr lang="cs-CZ" dirty="0" err="1"/>
              <a:t>sekvenovani</a:t>
            </a:r>
            <a:r>
              <a:rPr lang="cs-CZ" dirty="0"/>
              <a:t>. Ta </a:t>
            </a:r>
            <a:r>
              <a:rPr lang="cs-CZ" dirty="0" err="1"/>
              <a:t>rychlsot</a:t>
            </a:r>
            <a:r>
              <a:rPr lang="cs-CZ" dirty="0"/>
              <a:t> je tak </a:t>
            </a:r>
            <a:r>
              <a:rPr lang="cs-CZ" dirty="0" err="1"/>
              <a:t>neuveritelna</a:t>
            </a:r>
            <a:r>
              <a:rPr lang="cs-CZ" dirty="0"/>
              <a:t> ze sem minuly </a:t>
            </a:r>
            <a:r>
              <a:rPr lang="cs-CZ" dirty="0" err="1"/>
              <a:t>ctvrtek</a:t>
            </a:r>
            <a:r>
              <a:rPr lang="cs-CZ" dirty="0"/>
              <a:t> cestou sem hodil vzorek do </a:t>
            </a:r>
            <a:r>
              <a:rPr lang="cs-CZ" dirty="0" err="1"/>
              <a:t>sekvenacniho</a:t>
            </a:r>
            <a:r>
              <a:rPr lang="cs-CZ" dirty="0"/>
              <a:t> </a:t>
            </a:r>
            <a:r>
              <a:rPr lang="cs-CZ" dirty="0" err="1"/>
              <a:t>kasliku</a:t>
            </a:r>
            <a:r>
              <a:rPr lang="cs-CZ" dirty="0"/>
              <a:t> a v patek odpoledne mi </a:t>
            </a:r>
            <a:r>
              <a:rPr lang="cs-CZ" dirty="0" err="1"/>
              <a:t>prisly</a:t>
            </a:r>
            <a:r>
              <a:rPr lang="cs-CZ" dirty="0"/>
              <a:t> výsledky. </a:t>
            </a:r>
            <a:r>
              <a:rPr lang="cs-CZ" dirty="0" err="1"/>
              <a:t>Nepredpokladam</a:t>
            </a:r>
            <a:r>
              <a:rPr lang="cs-CZ" dirty="0"/>
              <a:t> ze tenhle chromatogram 16s za mou někdo dokážeme identifikovat, </a:t>
            </a:r>
            <a:r>
              <a:rPr lang="cs-CZ" dirty="0" err="1"/>
              <a:t>lec</a:t>
            </a:r>
            <a:r>
              <a:rPr lang="cs-CZ" dirty="0"/>
              <a:t> je za nim skryt </a:t>
            </a:r>
            <a:r>
              <a:rPr lang="cs-CZ" dirty="0" err="1"/>
              <a:t>zajimavy</a:t>
            </a:r>
            <a:r>
              <a:rPr lang="cs-CZ" dirty="0"/>
              <a:t> hydrobiologicky </a:t>
            </a:r>
            <a:r>
              <a:rPr lang="cs-CZ" dirty="0" err="1"/>
              <a:t>pribeh</a:t>
            </a:r>
            <a:r>
              <a:rPr lang="cs-CZ" dirty="0"/>
              <a:t>. V lete jsme s kolegou Janem </a:t>
            </a:r>
            <a:r>
              <a:rPr lang="cs-CZ" dirty="0" err="1"/>
              <a:t>Regendou</a:t>
            </a:r>
            <a:r>
              <a:rPr lang="cs-CZ" dirty="0"/>
              <a:t> </a:t>
            </a:r>
            <a:r>
              <a:rPr lang="cs-CZ" dirty="0" err="1"/>
              <a:t>zacali</a:t>
            </a:r>
            <a:r>
              <a:rPr lang="cs-CZ" dirty="0"/>
              <a:t> merit </a:t>
            </a:r>
            <a:r>
              <a:rPr lang="cs-CZ" dirty="0" err="1"/>
              <a:t>prubeh</a:t>
            </a:r>
            <a:r>
              <a:rPr lang="cs-CZ" dirty="0"/>
              <a:t> koncentrace </a:t>
            </a:r>
            <a:r>
              <a:rPr lang="cs-CZ" dirty="0" err="1"/>
              <a:t>kysliku</a:t>
            </a:r>
            <a:r>
              <a:rPr lang="cs-CZ" dirty="0"/>
              <a:t> na </a:t>
            </a:r>
            <a:r>
              <a:rPr lang="cs-CZ" dirty="0" err="1"/>
              <a:t>rybniku</a:t>
            </a:r>
            <a:r>
              <a:rPr lang="cs-CZ" dirty="0"/>
              <a:t> </a:t>
            </a:r>
            <a:r>
              <a:rPr lang="cs-CZ" dirty="0" err="1"/>
              <a:t>Vysatov</a:t>
            </a:r>
            <a:r>
              <a:rPr lang="cs-CZ" dirty="0"/>
              <a:t>. </a:t>
            </a:r>
            <a:r>
              <a:rPr lang="cs-CZ" dirty="0" err="1"/>
              <a:t>Umistili</a:t>
            </a:r>
            <a:r>
              <a:rPr lang="cs-CZ" dirty="0"/>
              <a:t> jsme tam </a:t>
            </a:r>
            <a:r>
              <a:rPr lang="cs-CZ" dirty="0" err="1"/>
              <a:t>pristroj</a:t>
            </a:r>
            <a:r>
              <a:rPr lang="cs-CZ" dirty="0"/>
              <a:t>, </a:t>
            </a:r>
            <a:r>
              <a:rPr lang="cs-CZ" dirty="0" err="1"/>
              <a:t>tkery</a:t>
            </a:r>
            <a:r>
              <a:rPr lang="cs-CZ" dirty="0"/>
              <a:t> </a:t>
            </a:r>
            <a:r>
              <a:rPr lang="cs-CZ" dirty="0" err="1"/>
              <a:t>kazdou</a:t>
            </a:r>
            <a:r>
              <a:rPr lang="cs-CZ" dirty="0"/>
              <a:t> </a:t>
            </a:r>
            <a:r>
              <a:rPr lang="cs-CZ" dirty="0" err="1"/>
              <a:t>pulhpdinu</a:t>
            </a:r>
            <a:r>
              <a:rPr lang="cs-CZ" dirty="0"/>
              <a:t> </a:t>
            </a:r>
            <a:r>
              <a:rPr lang="cs-CZ" dirty="0" err="1"/>
              <a:t>ponoril</a:t>
            </a:r>
            <a:r>
              <a:rPr lang="cs-CZ" dirty="0"/>
              <a:t> sondu do vody, </a:t>
            </a:r>
            <a:r>
              <a:rPr lang="cs-CZ" dirty="0" err="1"/>
              <a:t>zmeril</a:t>
            </a:r>
            <a:r>
              <a:rPr lang="cs-CZ" dirty="0"/>
              <a:t> koncentraci </a:t>
            </a:r>
            <a:r>
              <a:rPr lang="cs-CZ" dirty="0" err="1"/>
              <a:t>kysliku</a:t>
            </a:r>
            <a:r>
              <a:rPr lang="cs-CZ" dirty="0"/>
              <a:t> a hodnotu poslal do </a:t>
            </a:r>
            <a:r>
              <a:rPr lang="cs-CZ" dirty="0" err="1"/>
              <a:t>nasich</a:t>
            </a:r>
            <a:r>
              <a:rPr lang="cs-CZ" dirty="0"/>
              <a:t> </a:t>
            </a:r>
            <a:r>
              <a:rPr lang="cs-CZ" dirty="0" err="1"/>
              <a:t>pocitacu</a:t>
            </a:r>
            <a:r>
              <a:rPr lang="cs-CZ" dirty="0"/>
              <a:t>. </a:t>
            </a:r>
            <a:r>
              <a:rPr lang="cs-CZ" dirty="0" err="1"/>
              <a:t>Prubeh</a:t>
            </a:r>
            <a:r>
              <a:rPr lang="cs-CZ" dirty="0"/>
              <a:t> byl velmi </a:t>
            </a:r>
            <a:r>
              <a:rPr lang="cs-CZ" dirty="0" err="1"/>
              <a:t>netradicni</a:t>
            </a:r>
            <a:r>
              <a:rPr lang="cs-CZ" dirty="0"/>
              <a:t>, koncentrace </a:t>
            </a:r>
            <a:r>
              <a:rPr lang="cs-CZ" dirty="0" err="1"/>
              <a:t>kysliku</a:t>
            </a:r>
            <a:r>
              <a:rPr lang="cs-CZ" dirty="0"/>
              <a:t> </a:t>
            </a:r>
            <a:r>
              <a:rPr lang="cs-CZ" dirty="0" err="1"/>
              <a:t>zacala</a:t>
            </a:r>
            <a:r>
              <a:rPr lang="cs-CZ" dirty="0"/>
              <a:t> </a:t>
            </a:r>
            <a:r>
              <a:rPr lang="cs-CZ" dirty="0" err="1"/>
              <a:t>opakovane</a:t>
            </a:r>
            <a:r>
              <a:rPr lang="cs-CZ" dirty="0"/>
              <a:t> </a:t>
            </a:r>
            <a:r>
              <a:rPr lang="cs-CZ" dirty="0" err="1"/>
              <a:t>rust</a:t>
            </a:r>
            <a:r>
              <a:rPr lang="cs-CZ" dirty="0"/>
              <a:t> kolem 11 hodiny dopoledne, maxima dosahovala kolem </a:t>
            </a:r>
            <a:r>
              <a:rPr lang="cs-CZ" dirty="0" err="1"/>
              <a:t>devate</a:t>
            </a:r>
            <a:r>
              <a:rPr lang="cs-CZ" dirty="0"/>
              <a:t> hodiny </a:t>
            </a:r>
            <a:r>
              <a:rPr lang="cs-CZ" dirty="0" err="1"/>
              <a:t>vecer</a:t>
            </a:r>
            <a:r>
              <a:rPr lang="cs-CZ" dirty="0"/>
              <a:t>, hodinu po </a:t>
            </a:r>
            <a:r>
              <a:rPr lang="cs-CZ" dirty="0" err="1"/>
              <a:t>zapadu</a:t>
            </a:r>
            <a:r>
              <a:rPr lang="cs-CZ" dirty="0"/>
              <a:t> slunce a pak klesala, </a:t>
            </a:r>
            <a:r>
              <a:rPr lang="cs-CZ" dirty="0" err="1"/>
              <a:t>nez</a:t>
            </a:r>
            <a:r>
              <a:rPr lang="cs-CZ" dirty="0"/>
              <a:t> </a:t>
            </a:r>
            <a:r>
              <a:rPr lang="cs-CZ" dirty="0" err="1"/>
              <a:t>dosahla</a:t>
            </a:r>
            <a:r>
              <a:rPr lang="cs-CZ" dirty="0"/>
              <a:t> 30 % nasyceni. Několik hodin se držela na 30 % a kolem 11 hodiny dopoledne se cyklus opakoval. </a:t>
            </a:r>
            <a:r>
              <a:rPr lang="cs-CZ" dirty="0" err="1"/>
              <a:t>Mereni</a:t>
            </a:r>
            <a:r>
              <a:rPr lang="cs-CZ" dirty="0"/>
              <a:t> </a:t>
            </a:r>
            <a:r>
              <a:rPr lang="cs-CZ" dirty="0" err="1"/>
              <a:t>pristroje</a:t>
            </a:r>
            <a:r>
              <a:rPr lang="cs-CZ" dirty="0"/>
              <a:t> jsme </a:t>
            </a:r>
            <a:r>
              <a:rPr lang="cs-CZ" dirty="0" err="1"/>
              <a:t>overili</a:t>
            </a:r>
            <a:r>
              <a:rPr lang="cs-CZ" dirty="0"/>
              <a:t> </a:t>
            </a:r>
            <a:r>
              <a:rPr lang="cs-CZ" dirty="0" err="1"/>
              <a:t>exosondou</a:t>
            </a:r>
            <a:r>
              <a:rPr lang="cs-CZ" dirty="0"/>
              <a:t> a </a:t>
            </a:r>
            <a:r>
              <a:rPr lang="cs-CZ" dirty="0" err="1"/>
              <a:t>zaroven</a:t>
            </a:r>
            <a:r>
              <a:rPr lang="cs-CZ" dirty="0"/>
              <a:t> odebrali vzorek vody. Voda obsahovala, odhadem, </a:t>
            </a:r>
            <a:r>
              <a:rPr lang="cs-CZ" dirty="0" err="1"/>
              <a:t>vic</a:t>
            </a:r>
            <a:r>
              <a:rPr lang="cs-CZ" dirty="0"/>
              <a:t> jak 90 % </a:t>
            </a:r>
            <a:r>
              <a:rPr lang="cs-CZ" dirty="0" err="1"/>
              <a:t>koloniii</a:t>
            </a:r>
            <a:r>
              <a:rPr lang="cs-CZ" dirty="0"/>
              <a:t> </a:t>
            </a:r>
            <a:r>
              <a:rPr lang="cs-CZ" dirty="0" err="1"/>
              <a:t>hnedych</a:t>
            </a:r>
            <a:r>
              <a:rPr lang="cs-CZ" dirty="0"/>
              <a:t> bakterii. </a:t>
            </a:r>
            <a:r>
              <a:rPr lang="cs-CZ" dirty="0" err="1"/>
              <a:t>Ocekavali</a:t>
            </a:r>
            <a:r>
              <a:rPr lang="cs-CZ" dirty="0"/>
              <a:t> jsme něco </a:t>
            </a:r>
            <a:r>
              <a:rPr lang="cs-CZ" dirty="0" err="1"/>
              <a:t>specialniho</a:t>
            </a:r>
            <a:r>
              <a:rPr lang="cs-CZ" dirty="0"/>
              <a:t>, proto jsme tyto kolonie </a:t>
            </a:r>
            <a:r>
              <a:rPr lang="cs-CZ" dirty="0" err="1"/>
              <a:t>osekvenovali</a:t>
            </a:r>
            <a:r>
              <a:rPr lang="cs-CZ" dirty="0"/>
              <a:t> a </a:t>
            </a:r>
            <a:r>
              <a:rPr lang="cs-CZ" dirty="0" err="1"/>
              <a:t>prislo</a:t>
            </a:r>
            <a:r>
              <a:rPr lang="cs-CZ" dirty="0"/>
              <a:t> tohle – sekvence E coli. V organicky </a:t>
            </a:r>
            <a:r>
              <a:rPr lang="cs-CZ" dirty="0" err="1"/>
              <a:t>zatizenem</a:t>
            </a:r>
            <a:r>
              <a:rPr lang="cs-CZ" dirty="0"/>
              <a:t> </a:t>
            </a:r>
            <a:r>
              <a:rPr lang="cs-CZ" dirty="0" err="1"/>
              <a:t>rybniku</a:t>
            </a:r>
            <a:r>
              <a:rPr lang="cs-CZ" dirty="0"/>
              <a:t> jede </a:t>
            </a:r>
            <a:r>
              <a:rPr lang="cs-CZ" dirty="0" err="1"/>
              <a:t>neuveritelna</a:t>
            </a:r>
            <a:r>
              <a:rPr lang="cs-CZ" dirty="0"/>
              <a:t> </a:t>
            </a:r>
            <a:r>
              <a:rPr lang="cs-CZ" dirty="0" err="1"/>
              <a:t>bakterialni</a:t>
            </a:r>
            <a:r>
              <a:rPr lang="cs-CZ" dirty="0"/>
              <a:t> </a:t>
            </a:r>
            <a:r>
              <a:rPr lang="cs-CZ" dirty="0" err="1"/>
              <a:t>smycka</a:t>
            </a:r>
            <a:r>
              <a:rPr lang="cs-CZ" dirty="0"/>
              <a:t> na které se </a:t>
            </a:r>
            <a:r>
              <a:rPr lang="cs-CZ" dirty="0" err="1"/>
              <a:t>zivi</a:t>
            </a:r>
            <a:r>
              <a:rPr lang="cs-CZ" dirty="0"/>
              <a:t> 4-5 mm </a:t>
            </a:r>
            <a:r>
              <a:rPr lang="cs-CZ" dirty="0" err="1"/>
              <a:t>Daphnie</a:t>
            </a:r>
            <a:r>
              <a:rPr lang="cs-CZ" dirty="0"/>
              <a:t>, </a:t>
            </a:r>
            <a:r>
              <a:rPr lang="cs-CZ" dirty="0" err="1"/>
              <a:t>coz</a:t>
            </a:r>
            <a:r>
              <a:rPr lang="cs-CZ" dirty="0"/>
              <a:t> je systém, který jsme dosud nezaznamenali. Denní </a:t>
            </a:r>
            <a:r>
              <a:rPr lang="cs-CZ" dirty="0" err="1"/>
              <a:t>prubeh</a:t>
            </a:r>
            <a:r>
              <a:rPr lang="cs-CZ" dirty="0"/>
              <a:t> </a:t>
            </a:r>
            <a:r>
              <a:rPr lang="cs-CZ" dirty="0" err="1"/>
              <a:t>kysliku</a:t>
            </a:r>
            <a:r>
              <a:rPr lang="cs-CZ" dirty="0"/>
              <a:t> si sice stále neumíme vysvětlit, ale </a:t>
            </a:r>
            <a:r>
              <a:rPr lang="cs-CZ" dirty="0" err="1"/>
              <a:t>minimalne</a:t>
            </a:r>
            <a:r>
              <a:rPr lang="cs-CZ" dirty="0"/>
              <a:t> je to velmi </a:t>
            </a:r>
            <a:r>
              <a:rPr lang="cs-CZ" dirty="0" err="1"/>
              <a:t>zajimave</a:t>
            </a:r>
            <a:r>
              <a:rPr lang="cs-CZ" dirty="0"/>
              <a:t>. Pokud </a:t>
            </a:r>
            <a:r>
              <a:rPr lang="cs-CZ" dirty="0" err="1"/>
              <a:t>byxte</a:t>
            </a:r>
            <a:r>
              <a:rPr lang="cs-CZ" dirty="0"/>
              <a:t> </a:t>
            </a:r>
            <a:r>
              <a:rPr lang="cs-CZ" dirty="0" err="1"/>
              <a:t>enkdo</a:t>
            </a:r>
            <a:r>
              <a:rPr lang="cs-CZ" dirty="0"/>
              <a:t> chtěl studovat </a:t>
            </a:r>
            <a:r>
              <a:rPr lang="cs-CZ" dirty="0" err="1"/>
              <a:t>bakterialni</a:t>
            </a:r>
            <a:r>
              <a:rPr lang="cs-CZ" dirty="0"/>
              <a:t> </a:t>
            </a:r>
            <a:r>
              <a:rPr lang="cs-CZ" dirty="0" err="1"/>
              <a:t>smycku</a:t>
            </a:r>
            <a:r>
              <a:rPr lang="cs-CZ" dirty="0"/>
              <a:t>, je proto </a:t>
            </a:r>
            <a:r>
              <a:rPr lang="cs-CZ" dirty="0" err="1"/>
              <a:t>Vysatov</a:t>
            </a:r>
            <a:r>
              <a:rPr lang="cs-CZ" dirty="0"/>
              <a:t> </a:t>
            </a:r>
            <a:r>
              <a:rPr lang="cs-CZ" dirty="0" err="1"/>
              <a:t>idelani</a:t>
            </a:r>
            <a:r>
              <a:rPr lang="cs-CZ" dirty="0"/>
              <a:t> </a:t>
            </a:r>
            <a:r>
              <a:rPr lang="cs-CZ" dirty="0" err="1"/>
              <a:t>rybnik</a:t>
            </a:r>
            <a:r>
              <a:rPr lang="cs-CZ" dirty="0"/>
              <a:t>.</a:t>
            </a:r>
            <a:endParaRPr lang="en-US" dirty="0"/>
          </a:p>
        </p:txBody>
      </p:sp>
      <p:sp>
        <p:nvSpPr>
          <p:cNvPr id="4" name="Zástupný symbol pro číslo snímku 3"/>
          <p:cNvSpPr>
            <a:spLocks noGrp="1"/>
          </p:cNvSpPr>
          <p:nvPr>
            <p:ph type="sldNum" sz="quarter" idx="5"/>
          </p:nvPr>
        </p:nvSpPr>
        <p:spPr/>
        <p:txBody>
          <a:bodyPr/>
          <a:lstStyle/>
          <a:p>
            <a:fld id="{8E7D0CA0-FA5D-4C6B-8A31-B43860BFD9A2}" type="slidenum">
              <a:rPr lang="en-US" smtClean="0"/>
              <a:t>7</a:t>
            </a:fld>
            <a:endParaRPr lang="en-US"/>
          </a:p>
        </p:txBody>
      </p:sp>
    </p:spTree>
    <p:extLst>
      <p:ext uri="{BB962C8B-B14F-4D97-AF65-F5344CB8AC3E}">
        <p14:creationId xmlns:p14="http://schemas.microsoft.com/office/powerpoint/2010/main" val="222577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Amplicon sequence variants</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10</a:t>
            </a:fld>
            <a:endParaRPr lang="en-US"/>
          </a:p>
        </p:txBody>
      </p:sp>
    </p:spTree>
    <p:extLst>
      <p:ext uri="{BB962C8B-B14F-4D97-AF65-F5344CB8AC3E}">
        <p14:creationId xmlns:p14="http://schemas.microsoft.com/office/powerpoint/2010/main" val="399219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Brings into detail how difficult these studies are, clear reproducibility is almost impossible due to </a:t>
            </a:r>
            <a:r>
              <a:rPr lang="en-US" dirty="0" err="1"/>
              <a:t>sublte</a:t>
            </a:r>
            <a:r>
              <a:rPr lang="en-US" dirty="0"/>
              <a:t> changes in physical environmental variables</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12</a:t>
            </a:fld>
            <a:endParaRPr lang="en-US"/>
          </a:p>
        </p:txBody>
      </p:sp>
    </p:spTree>
    <p:extLst>
      <p:ext uri="{BB962C8B-B14F-4D97-AF65-F5344CB8AC3E}">
        <p14:creationId xmlns:p14="http://schemas.microsoft.com/office/powerpoint/2010/main" val="364429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a:t>intestinal villus</a:t>
            </a:r>
            <a:r>
              <a:rPr lang="en-US" dirty="0"/>
              <a:t> </a:t>
            </a:r>
          </a:p>
          <a:p>
            <a:r>
              <a:rPr lang="en-US" dirty="0"/>
              <a:t>FORMATION OF COMPLEX BACTERIAL NETWORKS, EVERY BACTERIUM PRODUCE A VASTE PRODUCT THAT THE OTHER USES AS A FOOD.</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13</a:t>
            </a:fld>
            <a:endParaRPr lang="en-US"/>
          </a:p>
        </p:txBody>
      </p:sp>
    </p:spTree>
    <p:extLst>
      <p:ext uri="{BB962C8B-B14F-4D97-AF65-F5344CB8AC3E}">
        <p14:creationId xmlns:p14="http://schemas.microsoft.com/office/powerpoint/2010/main" val="312620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In this respect, I must have a note on antibiotics. They are a good servant but a bad master.</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14</a:t>
            </a:fld>
            <a:endParaRPr lang="en-US"/>
          </a:p>
        </p:txBody>
      </p:sp>
    </p:spTree>
    <p:extLst>
      <p:ext uri="{BB962C8B-B14F-4D97-AF65-F5344CB8AC3E}">
        <p14:creationId xmlns:p14="http://schemas.microsoft.com/office/powerpoint/2010/main" val="33620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And now, we are turning into the fish itself. I will focus namely on fish gut and fish skin</a:t>
            </a:r>
          </a:p>
          <a:p>
            <a:r>
              <a:rPr lang="en-US" dirty="0"/>
              <a:t> natural sample blood</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18</a:t>
            </a:fld>
            <a:endParaRPr lang="en-US"/>
          </a:p>
        </p:txBody>
      </p:sp>
    </p:spTree>
    <p:extLst>
      <p:ext uri="{BB962C8B-B14F-4D97-AF65-F5344CB8AC3E}">
        <p14:creationId xmlns:p14="http://schemas.microsoft.com/office/powerpoint/2010/main" val="1527616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Five </a:t>
            </a:r>
            <a:r>
              <a:rPr lang="en-US" dirty="0" err="1"/>
              <a:t>larveae</a:t>
            </a:r>
            <a:r>
              <a:rPr lang="en-US" dirty="0"/>
              <a:t> from one tank have quite different microbiome composition, then it changes and stabilizes, but after 62 days of experiment goes wild </a:t>
            </a:r>
            <a:r>
              <a:rPr lang="en-US" dirty="0" err="1"/>
              <a:t>againd</a:t>
            </a:r>
            <a:r>
              <a:rPr lang="en-US" dirty="0"/>
              <a:t> </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19</a:t>
            </a:fld>
            <a:endParaRPr lang="en-US"/>
          </a:p>
        </p:txBody>
      </p:sp>
    </p:spTree>
    <p:extLst>
      <p:ext uri="{BB962C8B-B14F-4D97-AF65-F5344CB8AC3E}">
        <p14:creationId xmlns:p14="http://schemas.microsoft.com/office/powerpoint/2010/main" val="162440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Another hot topic is the use of probiotics,. They </a:t>
            </a:r>
            <a:r>
              <a:rPr lang="en-US" dirty="0" err="1"/>
              <a:t>whould</a:t>
            </a:r>
            <a:r>
              <a:rPr lang="en-US" dirty="0"/>
              <a:t> enhance everything. </a:t>
            </a:r>
            <a:r>
              <a:rPr lang="en-US" dirty="0" err="1"/>
              <a:t>Growht</a:t>
            </a:r>
            <a:r>
              <a:rPr lang="en-US" dirty="0"/>
              <a:t> rates, </a:t>
            </a:r>
            <a:r>
              <a:rPr lang="en-US" dirty="0" err="1"/>
              <a:t>microbilom</a:t>
            </a:r>
            <a:r>
              <a:rPr lang="en-US" dirty="0"/>
              <a:t> diversity, </a:t>
            </a:r>
          </a:p>
          <a:p>
            <a:r>
              <a:rPr lang="en-US" dirty="0"/>
              <a:t>confusing</a:t>
            </a:r>
          </a:p>
        </p:txBody>
      </p:sp>
      <p:sp>
        <p:nvSpPr>
          <p:cNvPr id="4" name="Zástupný symbol pro číslo snímku 3"/>
          <p:cNvSpPr>
            <a:spLocks noGrp="1"/>
          </p:cNvSpPr>
          <p:nvPr>
            <p:ph type="sldNum" sz="quarter" idx="5"/>
          </p:nvPr>
        </p:nvSpPr>
        <p:spPr/>
        <p:txBody>
          <a:bodyPr/>
          <a:lstStyle/>
          <a:p>
            <a:fld id="{AD3C00F2-4B8A-425A-AD49-7FC6DDB7166D}" type="slidenum">
              <a:rPr lang="en-US" smtClean="0"/>
              <a:t>21</a:t>
            </a:fld>
            <a:endParaRPr lang="en-US"/>
          </a:p>
        </p:txBody>
      </p:sp>
    </p:spTree>
    <p:extLst>
      <p:ext uri="{BB962C8B-B14F-4D97-AF65-F5344CB8AC3E}">
        <p14:creationId xmlns:p14="http://schemas.microsoft.com/office/powerpoint/2010/main" val="3838897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CDBCDC-40FD-AA73-8BEB-25CAB51EF6C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a:extLst>
              <a:ext uri="{FF2B5EF4-FFF2-40B4-BE49-F238E27FC236}">
                <a16:creationId xmlns:a16="http://schemas.microsoft.com/office/drawing/2014/main" id="{F8C51DDD-4AAC-58FA-582E-004BB7CA5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2B1F5FD2-E314-BAAB-85DA-19A135D3BB40}"/>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AE1D3EAA-6335-76FC-6E6A-2420B9A0028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38022D3F-9139-A03B-8996-C8B003D8AB2C}"/>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269473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1D074-BC90-B430-DDAA-E1C5E910F930}"/>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6415D858-E882-E9A3-B715-09254C74C0D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01CC61A8-90D2-7217-2739-FA49E2BCF562}"/>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B9CE0284-92FD-3FB4-58BE-B427728DCF77}"/>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7BA62F1D-E2EA-B639-18BB-9242ABEC6F2D}"/>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1918985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1895E86-8149-F8AB-6802-F9F43336193C}"/>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8C5777D6-3188-72C0-2C10-5529C25C293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14C07398-336D-BC41-F364-626F0AB212E6}"/>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848D3613-F05C-08C8-51D6-54135B6FECD7}"/>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ACABD2D8-90A5-693C-0E71-E107C7E3E478}"/>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286411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0DC87-805D-9D47-4C24-1116AE5EC16D}"/>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56FFCB7A-BF84-2C69-84E2-D736C15F59B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A81AE450-50C4-F5C7-4E03-D10C9EACFBA5}"/>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6BA21D6F-3A0E-8A71-7829-43E7DAD9D537}"/>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0435C342-932E-293F-EEB3-022A4C3A86B3}"/>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305332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E2DA0D-F240-D280-DEA7-FA456A06CD8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text 2">
            <a:extLst>
              <a:ext uri="{FF2B5EF4-FFF2-40B4-BE49-F238E27FC236}">
                <a16:creationId xmlns:a16="http://schemas.microsoft.com/office/drawing/2014/main" id="{7DA9A1F5-BFE5-16EB-C84C-4DD8E98880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1B9C024-1644-2D75-9D90-F31D4BF4ED97}"/>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C4D98191-C218-5D1B-59C7-A6E251814C52}"/>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A3EACFF8-28E7-C336-3427-5696D1DCD6B8}"/>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357482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811E95-4B8C-867A-055F-668EF028FB8A}"/>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D05F23F9-9ED7-9EE5-E579-ED054552133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940F7A80-EE40-E7DE-5213-70ED8120000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49478DD8-BE88-F11F-1675-C69F5AE593A9}"/>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6" name="Zástupný symbol pro zápatí 5">
            <a:extLst>
              <a:ext uri="{FF2B5EF4-FFF2-40B4-BE49-F238E27FC236}">
                <a16:creationId xmlns:a16="http://schemas.microsoft.com/office/drawing/2014/main" id="{418098D0-6A1D-A506-E739-3597EC575026}"/>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B2ADFF7E-AD1D-5C4B-12DC-7925107EDE9A}"/>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44040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E87F0E-B45E-A5D8-F836-680EEDEF729F}"/>
              </a:ext>
            </a:extLst>
          </p:cNvPr>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8FD29B4A-1102-3C29-A254-987E8CCC3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6210A8A-C263-5ECC-9C33-C66CD1A7DD1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text 4">
            <a:extLst>
              <a:ext uri="{FF2B5EF4-FFF2-40B4-BE49-F238E27FC236}">
                <a16:creationId xmlns:a16="http://schemas.microsoft.com/office/drawing/2014/main" id="{4958A1FD-AF2C-D41E-FA75-E8BBE3DD1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9C63B95-B10F-76C6-E208-3B168510E77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40DC810E-2BC6-A040-37BC-0AC00DEDA221}"/>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8" name="Zástupný symbol pro zápatí 7">
            <a:extLst>
              <a:ext uri="{FF2B5EF4-FFF2-40B4-BE49-F238E27FC236}">
                <a16:creationId xmlns:a16="http://schemas.microsoft.com/office/drawing/2014/main" id="{E1487D73-C601-0CED-B92E-FCA9FF9D2854}"/>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6185173B-C1CD-1F4D-AB63-94549D20AF1A}"/>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289701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82A9-BAE1-B311-BA1A-FF1C9ADF74F7}"/>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52970EFB-4916-A69B-9EB6-93422B9007B4}"/>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4" name="Zástupný symbol pro zápatí 3">
            <a:extLst>
              <a:ext uri="{FF2B5EF4-FFF2-40B4-BE49-F238E27FC236}">
                <a16:creationId xmlns:a16="http://schemas.microsoft.com/office/drawing/2014/main" id="{D6F672CA-C202-5DD9-F64F-BC2AD0276FF3}"/>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5CB520B8-A85C-EAA3-41F4-8BBF777FCF66}"/>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158659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8AF6449-7518-035E-7C08-AA8878B84590}"/>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3" name="Zástupný symbol pro zápatí 2">
            <a:extLst>
              <a:ext uri="{FF2B5EF4-FFF2-40B4-BE49-F238E27FC236}">
                <a16:creationId xmlns:a16="http://schemas.microsoft.com/office/drawing/2014/main" id="{5890FC26-645B-3EE9-F54A-FEBBFEA94861}"/>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691E64BF-0731-8EDB-2976-BBBA99D2294C}"/>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354740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A6C9F6-28AF-2648-5D4A-51CD9976EB5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obsah 2">
            <a:extLst>
              <a:ext uri="{FF2B5EF4-FFF2-40B4-BE49-F238E27FC236}">
                <a16:creationId xmlns:a16="http://schemas.microsoft.com/office/drawing/2014/main" id="{3BD31356-5435-C445-8061-9899A215E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text 3">
            <a:extLst>
              <a:ext uri="{FF2B5EF4-FFF2-40B4-BE49-F238E27FC236}">
                <a16:creationId xmlns:a16="http://schemas.microsoft.com/office/drawing/2014/main" id="{EFF6BD98-9D95-D6EF-CD93-E26EF2ED3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C81DE91-8D23-D266-B9A7-BED579F56193}"/>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6" name="Zástupný symbol pro zápatí 5">
            <a:extLst>
              <a:ext uri="{FF2B5EF4-FFF2-40B4-BE49-F238E27FC236}">
                <a16:creationId xmlns:a16="http://schemas.microsoft.com/office/drawing/2014/main" id="{9E48D069-AF60-3328-5773-5EB6A3BF8D22}"/>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263955E3-CEA5-3C14-78DF-34ACD258754D}"/>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244709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2EC2A-96E2-CF34-E2C6-47FDA6384C9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E1A5A5CB-DEB3-95DA-F422-161EA6683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text 3">
            <a:extLst>
              <a:ext uri="{FF2B5EF4-FFF2-40B4-BE49-F238E27FC236}">
                <a16:creationId xmlns:a16="http://schemas.microsoft.com/office/drawing/2014/main" id="{B6FEA5A4-285E-ED55-2767-1E0F7ACB1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80C7CFC-9A89-EE34-E912-F3F86BD98117}"/>
              </a:ext>
            </a:extLst>
          </p:cNvPr>
          <p:cNvSpPr>
            <a:spLocks noGrp="1"/>
          </p:cNvSpPr>
          <p:nvPr>
            <p:ph type="dt" sz="half" idx="10"/>
          </p:nvPr>
        </p:nvSpPr>
        <p:spPr/>
        <p:txBody>
          <a:bodyPr/>
          <a:lstStyle/>
          <a:p>
            <a:fld id="{5344A7AD-2129-42E1-AFBE-68290100E9F7}" type="datetimeFigureOut">
              <a:rPr lang="en-US" smtClean="0"/>
              <a:t>10/23/2024</a:t>
            </a:fld>
            <a:endParaRPr lang="en-US"/>
          </a:p>
        </p:txBody>
      </p:sp>
      <p:sp>
        <p:nvSpPr>
          <p:cNvPr id="6" name="Zástupný symbol pro zápatí 5">
            <a:extLst>
              <a:ext uri="{FF2B5EF4-FFF2-40B4-BE49-F238E27FC236}">
                <a16:creationId xmlns:a16="http://schemas.microsoft.com/office/drawing/2014/main" id="{CCCE90A8-E4AE-ABC9-9C44-A870832BA29E}"/>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CE29247C-FAB3-367E-D3B6-6F626F5C0A8B}"/>
              </a:ext>
            </a:extLst>
          </p:cNvPr>
          <p:cNvSpPr>
            <a:spLocks noGrp="1"/>
          </p:cNvSpPr>
          <p:nvPr>
            <p:ph type="sldNum" sz="quarter" idx="12"/>
          </p:nvPr>
        </p:nvSpPr>
        <p:spPr/>
        <p:txBody>
          <a:bodyPr/>
          <a:lstStyle/>
          <a:p>
            <a:fld id="{1E72FC80-3FE9-42E3-AF8B-16E2B9D43D9C}" type="slidenum">
              <a:rPr lang="en-US" smtClean="0"/>
              <a:t>‹#›</a:t>
            </a:fld>
            <a:endParaRPr lang="en-US"/>
          </a:p>
        </p:txBody>
      </p:sp>
    </p:spTree>
    <p:extLst>
      <p:ext uri="{BB962C8B-B14F-4D97-AF65-F5344CB8AC3E}">
        <p14:creationId xmlns:p14="http://schemas.microsoft.com/office/powerpoint/2010/main" val="259438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49EE577-6F25-B921-5FD2-CBA7A0B04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text 2">
            <a:extLst>
              <a:ext uri="{FF2B5EF4-FFF2-40B4-BE49-F238E27FC236}">
                <a16:creationId xmlns:a16="http://schemas.microsoft.com/office/drawing/2014/main" id="{D65C1F5C-1ABF-E0E5-0E8F-ABB395DAC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6DF91F44-FB34-0A37-04BC-C397A379D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44A7AD-2129-42E1-AFBE-68290100E9F7}" type="datetimeFigureOut">
              <a:rPr lang="en-US" smtClean="0"/>
              <a:t>10/23/2024</a:t>
            </a:fld>
            <a:endParaRPr lang="en-US"/>
          </a:p>
        </p:txBody>
      </p:sp>
      <p:sp>
        <p:nvSpPr>
          <p:cNvPr id="5" name="Zástupný symbol pro zápatí 4">
            <a:extLst>
              <a:ext uri="{FF2B5EF4-FFF2-40B4-BE49-F238E27FC236}">
                <a16:creationId xmlns:a16="http://schemas.microsoft.com/office/drawing/2014/main" id="{92446AB8-9492-7DA6-744E-2ACEF9C8BC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Zástupný symbol pro číslo snímku 5">
            <a:extLst>
              <a:ext uri="{FF2B5EF4-FFF2-40B4-BE49-F238E27FC236}">
                <a16:creationId xmlns:a16="http://schemas.microsoft.com/office/drawing/2014/main" id="{52371C74-161D-AA34-A1A7-2E18DED79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72FC80-3FE9-42E3-AF8B-16E2B9D43D9C}" type="slidenum">
              <a:rPr lang="en-US" smtClean="0"/>
              <a:t>‹#›</a:t>
            </a:fld>
            <a:endParaRPr lang="en-US"/>
          </a:p>
        </p:txBody>
      </p:sp>
    </p:spTree>
    <p:extLst>
      <p:ext uri="{BB962C8B-B14F-4D97-AF65-F5344CB8AC3E}">
        <p14:creationId xmlns:p14="http://schemas.microsoft.com/office/powerpoint/2010/main" val="2506603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8ACCB6F-D55D-4899-E893-CB69FA1C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910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Podnadpis 2">
            <a:extLst>
              <a:ext uri="{FF2B5EF4-FFF2-40B4-BE49-F238E27FC236}">
                <a16:creationId xmlns:a16="http://schemas.microsoft.com/office/drawing/2014/main" id="{2EF349CE-A4A3-5195-A3C6-0E8D08E6AF10}"/>
              </a:ext>
            </a:extLst>
          </p:cNvPr>
          <p:cNvSpPr>
            <a:spLocks noGrp="1"/>
          </p:cNvSpPr>
          <p:nvPr>
            <p:ph type="subTitle" idx="1"/>
          </p:nvPr>
        </p:nvSpPr>
        <p:spPr>
          <a:xfrm>
            <a:off x="1357109" y="4116890"/>
            <a:ext cx="9144000" cy="1655762"/>
          </a:xfrm>
        </p:spPr>
        <p:txBody>
          <a:bodyPr/>
          <a:lstStyle/>
          <a:p>
            <a:r>
              <a:rPr lang="en-US" dirty="0"/>
              <a:t>Otakar Strunecky</a:t>
            </a:r>
          </a:p>
        </p:txBody>
      </p:sp>
      <p:sp>
        <p:nvSpPr>
          <p:cNvPr id="6" name="AutoShape 6">
            <a:extLst>
              <a:ext uri="{FF2B5EF4-FFF2-40B4-BE49-F238E27FC236}">
                <a16:creationId xmlns:a16="http://schemas.microsoft.com/office/drawing/2014/main" id="{8CABC9B2-A3FC-63F2-9A92-DA2850C71BFB}"/>
              </a:ext>
            </a:extLst>
          </p:cNvPr>
          <p:cNvSpPr>
            <a:spLocks noGrp="1" noChangeAspect="1" noChangeArrowheads="1"/>
          </p:cNvSpPr>
          <p:nvPr>
            <p:ph type="ctrTitle"/>
          </p:nvPr>
        </p:nvSpPr>
        <p:spPr bwMode="auto">
          <a:xfrm>
            <a:off x="133350" y="2265978"/>
            <a:ext cx="12058649" cy="238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solidFill>
                  <a:schemeClr val="tx2">
                    <a:lumMod val="75000"/>
                    <a:lumOff val="25000"/>
                  </a:schemeClr>
                </a:solidFill>
              </a:rPr>
              <a:t>MICROORGANISMS IN AQUACULTURE</a:t>
            </a:r>
          </a:p>
        </p:txBody>
      </p:sp>
    </p:spTree>
    <p:extLst>
      <p:ext uri="{BB962C8B-B14F-4D97-AF65-F5344CB8AC3E}">
        <p14:creationId xmlns:p14="http://schemas.microsoft.com/office/powerpoint/2010/main" val="1267451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688822-510D-EA5B-024A-1A6A97F95C31}"/>
              </a:ext>
            </a:extLst>
          </p:cNvPr>
          <p:cNvSpPr>
            <a:spLocks noGrp="1"/>
          </p:cNvSpPr>
          <p:nvPr>
            <p:ph type="title"/>
          </p:nvPr>
        </p:nvSpPr>
        <p:spPr/>
        <p:txBody>
          <a:bodyPr/>
          <a:lstStyle/>
          <a:p>
            <a:r>
              <a:rPr lang="en-US" sz="4000" cap="all" spc="100" dirty="0">
                <a:solidFill>
                  <a:schemeClr val="accent1"/>
                </a:solidFill>
              </a:rPr>
              <a:t>Environment – the water</a:t>
            </a:r>
          </a:p>
        </p:txBody>
      </p:sp>
      <p:sp>
        <p:nvSpPr>
          <p:cNvPr id="3" name="Zástupný obsah 2">
            <a:extLst>
              <a:ext uri="{FF2B5EF4-FFF2-40B4-BE49-F238E27FC236}">
                <a16:creationId xmlns:a16="http://schemas.microsoft.com/office/drawing/2014/main" id="{F9261851-19EF-59AA-2CCD-D5F9999EE854}"/>
              </a:ext>
            </a:extLst>
          </p:cNvPr>
          <p:cNvSpPr>
            <a:spLocks noGrp="1"/>
          </p:cNvSpPr>
          <p:nvPr>
            <p:ph idx="1"/>
          </p:nvPr>
        </p:nvSpPr>
        <p:spPr>
          <a:xfrm>
            <a:off x="0" y="1577769"/>
            <a:ext cx="5499652" cy="4351338"/>
          </a:xfrm>
        </p:spPr>
        <p:txBody>
          <a:bodyPr>
            <a:normAutofit fontScale="92500" lnSpcReduction="20000"/>
          </a:bodyPr>
          <a:lstStyle/>
          <a:p>
            <a:r>
              <a:rPr lang="en-US" sz="2400" dirty="0">
                <a:latin typeface="+mj-lt"/>
              </a:rPr>
              <a:t>Commertial recirculation indoor </a:t>
            </a:r>
            <a:br>
              <a:rPr lang="en-US" sz="2400" dirty="0">
                <a:latin typeface="+mj-lt"/>
              </a:rPr>
            </a:br>
            <a:r>
              <a:rPr lang="en-US" sz="2400" b="0" i="0" u="none" strike="noStrike" baseline="0" dirty="0">
                <a:latin typeface="+mj-lt"/>
              </a:rPr>
              <a:t>eel-aquaculture, </a:t>
            </a:r>
            <a:br>
              <a:rPr lang="en-US" sz="2400" b="0" i="0" u="none" strike="noStrike" baseline="0" dirty="0">
                <a:latin typeface="+mj-lt"/>
              </a:rPr>
            </a:br>
            <a:r>
              <a:rPr lang="en-US" sz="2400" b="0" i="0" u="none" strike="noStrike" baseline="0" dirty="0">
                <a:latin typeface="+mj-lt"/>
              </a:rPr>
              <a:t>(volume = 20 m</a:t>
            </a:r>
            <a:r>
              <a:rPr lang="en-US" sz="2400" b="0" i="0" u="none" strike="noStrike" baseline="30000" dirty="0">
                <a:latin typeface="+mj-lt"/>
              </a:rPr>
              <a:t>3</a:t>
            </a:r>
            <a:r>
              <a:rPr lang="en-US" sz="2400" b="0" i="0" u="none" strike="noStrike" baseline="0" dirty="0">
                <a:latin typeface="+mj-lt"/>
              </a:rPr>
              <a:t>), 1400–4300 </a:t>
            </a:r>
            <a:br>
              <a:rPr lang="en-US" sz="2400" b="0" i="0" u="none" strike="noStrike" baseline="0" dirty="0">
                <a:latin typeface="+mj-lt"/>
              </a:rPr>
            </a:br>
            <a:r>
              <a:rPr lang="en-US" sz="2400" b="0" i="0" u="none" strike="noStrike" baseline="0" dirty="0">
                <a:latin typeface="+mj-lt"/>
              </a:rPr>
              <a:t>eel individuals (average weight = 80–130 g).</a:t>
            </a:r>
          </a:p>
          <a:p>
            <a:pPr algn="l"/>
            <a:r>
              <a:rPr lang="en-US" sz="2400" dirty="0">
                <a:latin typeface="+mj-lt"/>
              </a:rPr>
              <a:t>W</a:t>
            </a:r>
            <a:r>
              <a:rPr lang="en-US" sz="2400" b="0" i="0" u="none" strike="noStrike" baseline="0" dirty="0">
                <a:latin typeface="+mj-lt"/>
              </a:rPr>
              <a:t>ater was sampled every day during </a:t>
            </a:r>
            <a:br>
              <a:rPr lang="en-US" sz="2400" b="0" i="0" u="none" strike="noStrike" baseline="0" dirty="0">
                <a:latin typeface="+mj-lt"/>
              </a:rPr>
            </a:br>
            <a:r>
              <a:rPr lang="en-US" sz="2400" b="0" i="0" u="none" strike="noStrike" baseline="0" dirty="0">
                <a:latin typeface="+mj-lt"/>
              </a:rPr>
              <a:t>the 128 days.</a:t>
            </a:r>
          </a:p>
          <a:p>
            <a:pPr algn="l"/>
            <a:r>
              <a:rPr lang="en-US" sz="2400" b="0" i="0" u="none" strike="noStrike" baseline="0" dirty="0">
                <a:latin typeface="+mj-lt"/>
              </a:rPr>
              <a:t>The pH, dissolved oxygen (DO), and</a:t>
            </a:r>
            <a:br>
              <a:rPr lang="en-US" sz="2400" b="0" i="0" u="none" strike="noStrike" baseline="0" dirty="0">
                <a:latin typeface="+mj-lt"/>
              </a:rPr>
            </a:br>
            <a:r>
              <a:rPr lang="en-US" sz="2400" b="0" i="0" u="none" strike="noStrike" baseline="0" dirty="0">
                <a:latin typeface="+mj-lt"/>
              </a:rPr>
              <a:t> eels’ activity were recorded for each tank every day.</a:t>
            </a:r>
          </a:p>
          <a:p>
            <a:pPr algn="l"/>
            <a:r>
              <a:rPr lang="en-US" sz="2400" b="0" i="0" u="none" strike="noStrike" baseline="0" dirty="0">
                <a:latin typeface="+mj-lt"/>
              </a:rPr>
              <a:t>9605 bacterial ASVs representing</a:t>
            </a:r>
            <a:br>
              <a:rPr lang="en-US" sz="2400" b="0" i="0" u="none" strike="noStrike" baseline="0" dirty="0">
                <a:latin typeface="+mj-lt"/>
              </a:rPr>
            </a:br>
            <a:r>
              <a:rPr lang="en-US" sz="2400" b="0" i="0" u="none" strike="noStrike" baseline="0" dirty="0">
                <a:latin typeface="+mj-lt"/>
              </a:rPr>
              <a:t> 618 genera and 325 families.</a:t>
            </a:r>
          </a:p>
        </p:txBody>
      </p:sp>
      <p:pic>
        <p:nvPicPr>
          <p:cNvPr id="5" name="Obrázek 4" descr="Obsah obrázku text, snímek obrazovky, Písmo&#10;&#10;Popis byl vytvořen automaticky">
            <a:extLst>
              <a:ext uri="{FF2B5EF4-FFF2-40B4-BE49-F238E27FC236}">
                <a16:creationId xmlns:a16="http://schemas.microsoft.com/office/drawing/2014/main" id="{850F3D23-6574-BB45-30F1-C204EB78F9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4192" y="230188"/>
            <a:ext cx="3558250" cy="1212644"/>
          </a:xfrm>
          <a:prstGeom prst="rect">
            <a:avLst/>
          </a:prstGeom>
        </p:spPr>
      </p:pic>
      <p:pic>
        <p:nvPicPr>
          <p:cNvPr id="7" name="Obrázek 6" descr="Obsah obrázku text, snímek obrazovky&#10;&#10;Popis byl vytvořen automaticky">
            <a:extLst>
              <a:ext uri="{FF2B5EF4-FFF2-40B4-BE49-F238E27FC236}">
                <a16:creationId xmlns:a16="http://schemas.microsoft.com/office/drawing/2014/main" id="{67A3CE17-C6A8-819B-0A83-89BFEAAC5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277" y="1690688"/>
            <a:ext cx="6341165" cy="4193426"/>
          </a:xfrm>
          <a:prstGeom prst="rect">
            <a:avLst/>
          </a:prstGeom>
        </p:spPr>
      </p:pic>
    </p:spTree>
    <p:extLst>
      <p:ext uri="{BB962C8B-B14F-4D97-AF65-F5344CB8AC3E}">
        <p14:creationId xmlns:p14="http://schemas.microsoft.com/office/powerpoint/2010/main" val="3758624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8DF2-5E4B-6758-EC19-CEC694893A3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83E604D-BB5A-44E3-10F3-C5D259AA8471}"/>
              </a:ext>
            </a:extLst>
          </p:cNvPr>
          <p:cNvSpPr>
            <a:spLocks noGrp="1"/>
          </p:cNvSpPr>
          <p:nvPr>
            <p:ph type="title"/>
          </p:nvPr>
        </p:nvSpPr>
        <p:spPr>
          <a:xfrm>
            <a:off x="838200" y="117269"/>
            <a:ext cx="10515600" cy="1325563"/>
          </a:xfrm>
        </p:spPr>
        <p:txBody>
          <a:bodyPr/>
          <a:lstStyle/>
          <a:p>
            <a:r>
              <a:rPr lang="en-US" sz="4400" cap="all" spc="100" dirty="0">
                <a:solidFill>
                  <a:schemeClr val="accent1"/>
                </a:solidFill>
              </a:rPr>
              <a:t>Environment – the water</a:t>
            </a:r>
            <a:endParaRPr lang="en-US" dirty="0"/>
          </a:p>
        </p:txBody>
      </p:sp>
      <p:sp>
        <p:nvSpPr>
          <p:cNvPr id="3" name="Zástupný obsah 2">
            <a:extLst>
              <a:ext uri="{FF2B5EF4-FFF2-40B4-BE49-F238E27FC236}">
                <a16:creationId xmlns:a16="http://schemas.microsoft.com/office/drawing/2014/main" id="{AA39E2F8-630B-2D70-4EFB-1CE51663BAB9}"/>
              </a:ext>
            </a:extLst>
          </p:cNvPr>
          <p:cNvSpPr>
            <a:spLocks noGrp="1"/>
          </p:cNvSpPr>
          <p:nvPr>
            <p:ph idx="1"/>
          </p:nvPr>
        </p:nvSpPr>
        <p:spPr>
          <a:xfrm>
            <a:off x="-1" y="1577768"/>
            <a:ext cx="6188765" cy="5280231"/>
          </a:xfrm>
        </p:spPr>
        <p:txBody>
          <a:bodyPr>
            <a:normAutofit fontScale="92500" lnSpcReduction="10000"/>
          </a:bodyPr>
          <a:lstStyle/>
          <a:p>
            <a:r>
              <a:rPr lang="en-US" sz="2400" dirty="0">
                <a:latin typeface="+mj-lt"/>
              </a:rPr>
              <a:t>Commertial recirculation indoor </a:t>
            </a:r>
            <a:br>
              <a:rPr lang="en-US" sz="2400" dirty="0">
                <a:latin typeface="+mj-lt"/>
              </a:rPr>
            </a:br>
            <a:r>
              <a:rPr lang="en-US" sz="2400" b="0" i="0" u="none" strike="noStrike" baseline="0" dirty="0">
                <a:latin typeface="+mj-lt"/>
              </a:rPr>
              <a:t>eel-aquaculture, </a:t>
            </a:r>
            <a:br>
              <a:rPr lang="en-US" sz="2400" b="0" i="0" u="none" strike="noStrike" baseline="0" dirty="0">
                <a:latin typeface="+mj-lt"/>
              </a:rPr>
            </a:br>
            <a:r>
              <a:rPr lang="en-US" sz="2400" b="0" i="0" u="none" strike="noStrike" baseline="0" dirty="0">
                <a:latin typeface="+mj-lt"/>
              </a:rPr>
              <a:t>(volume = 20 m</a:t>
            </a:r>
            <a:r>
              <a:rPr lang="en-US" sz="2400" b="0" i="0" u="none" strike="noStrike" baseline="30000" dirty="0">
                <a:latin typeface="+mj-lt"/>
              </a:rPr>
              <a:t>3</a:t>
            </a:r>
            <a:r>
              <a:rPr lang="en-US" sz="2400" b="0" i="0" u="none" strike="noStrike" baseline="0" dirty="0">
                <a:latin typeface="+mj-lt"/>
              </a:rPr>
              <a:t>), 1400–4300 </a:t>
            </a:r>
            <a:br>
              <a:rPr lang="en-US" sz="2400" b="0" i="0" u="none" strike="noStrike" baseline="0" dirty="0">
                <a:latin typeface="+mj-lt"/>
              </a:rPr>
            </a:br>
            <a:r>
              <a:rPr lang="en-US" sz="2400" b="0" i="0" u="none" strike="noStrike" baseline="0" dirty="0">
                <a:latin typeface="+mj-lt"/>
              </a:rPr>
              <a:t>eel individuals (average weight = 80–130 g)</a:t>
            </a:r>
          </a:p>
          <a:p>
            <a:pPr algn="l"/>
            <a:r>
              <a:rPr lang="en-US" sz="2400" dirty="0">
                <a:latin typeface="+mj-lt"/>
              </a:rPr>
              <a:t>W</a:t>
            </a:r>
            <a:r>
              <a:rPr lang="en-US" sz="2400" b="0" i="0" u="none" strike="noStrike" baseline="0" dirty="0">
                <a:latin typeface="+mj-lt"/>
              </a:rPr>
              <a:t>ater was sampled every day during </a:t>
            </a:r>
            <a:br>
              <a:rPr lang="en-US" sz="2400" b="0" i="0" u="none" strike="noStrike" baseline="0" dirty="0">
                <a:latin typeface="+mj-lt"/>
              </a:rPr>
            </a:br>
            <a:r>
              <a:rPr lang="en-US" sz="2400" b="0" i="0" u="none" strike="noStrike" baseline="0" dirty="0">
                <a:latin typeface="+mj-lt"/>
              </a:rPr>
              <a:t>the 128 days</a:t>
            </a:r>
          </a:p>
          <a:p>
            <a:pPr algn="l"/>
            <a:r>
              <a:rPr lang="en-US" sz="2400" b="0" i="0" u="none" strike="noStrike" baseline="0" dirty="0">
                <a:latin typeface="+mj-lt"/>
              </a:rPr>
              <a:t>The pH, dissolved oxygen (DO), and</a:t>
            </a:r>
            <a:br>
              <a:rPr lang="en-US" sz="2400" b="0" i="0" u="none" strike="noStrike" baseline="0" dirty="0">
                <a:latin typeface="+mj-lt"/>
              </a:rPr>
            </a:br>
            <a:r>
              <a:rPr lang="en-US" sz="2400" b="0" i="0" u="none" strike="noStrike" baseline="0" dirty="0">
                <a:latin typeface="+mj-lt"/>
              </a:rPr>
              <a:t> eels’ activity were recorded for each tank every day.</a:t>
            </a:r>
          </a:p>
          <a:p>
            <a:pPr algn="l"/>
            <a:r>
              <a:rPr lang="en-US" sz="2400" b="0" i="0" u="none" strike="noStrike" baseline="0" dirty="0">
                <a:latin typeface="+mj-lt"/>
              </a:rPr>
              <a:t>9605 bacterial ASVs representing</a:t>
            </a:r>
            <a:br>
              <a:rPr lang="en-US" sz="2400" b="0" i="0" u="none" strike="noStrike" baseline="0" dirty="0">
                <a:latin typeface="+mj-lt"/>
              </a:rPr>
            </a:br>
            <a:r>
              <a:rPr lang="en-US" sz="2400" b="0" i="0" u="none" strike="noStrike" baseline="0" dirty="0">
                <a:latin typeface="+mj-lt"/>
              </a:rPr>
              <a:t> 618 genera and 325 families</a:t>
            </a:r>
          </a:p>
          <a:p>
            <a:r>
              <a:rPr lang="en-US" sz="2400" i="0" u="none" strike="noStrike" baseline="0" dirty="0">
                <a:solidFill>
                  <a:schemeClr val="tx2">
                    <a:lumMod val="75000"/>
                    <a:lumOff val="25000"/>
                  </a:schemeClr>
                </a:solidFill>
                <a:latin typeface="WarnockPro-Regular"/>
              </a:rPr>
              <a:t>the </a:t>
            </a:r>
            <a:r>
              <a:rPr lang="en-US" sz="2400" i="0" u="none" strike="noStrike" baseline="0" dirty="0" err="1">
                <a:solidFill>
                  <a:schemeClr val="tx2">
                    <a:lumMod val="75000"/>
                    <a:lumOff val="25000"/>
                  </a:schemeClr>
                </a:solidFill>
                <a:latin typeface="WarnockPro-Regular"/>
              </a:rPr>
              <a:t>Flavobacteriaceae</a:t>
            </a:r>
            <a:r>
              <a:rPr lang="en-US" sz="2400" i="0" u="none" strike="noStrike" baseline="0" dirty="0">
                <a:solidFill>
                  <a:schemeClr val="tx2">
                    <a:lumMod val="75000"/>
                    <a:lumOff val="25000"/>
                  </a:schemeClr>
                </a:solidFill>
                <a:latin typeface="WarnockPro-Regular"/>
              </a:rPr>
              <a:t> and </a:t>
            </a:r>
            <a:r>
              <a:rPr lang="en-US" sz="2400" i="0" u="none" strike="noStrike" baseline="0" dirty="0" err="1">
                <a:solidFill>
                  <a:schemeClr val="tx2">
                    <a:lumMod val="75000"/>
                    <a:lumOff val="25000"/>
                  </a:schemeClr>
                </a:solidFill>
                <a:latin typeface="WarnockPro-Regular"/>
              </a:rPr>
              <a:t>Chitinophagaceae</a:t>
            </a:r>
            <a:r>
              <a:rPr lang="en-US" sz="2400" i="0" u="none" strike="noStrike" baseline="0" dirty="0">
                <a:solidFill>
                  <a:schemeClr val="tx2">
                    <a:lumMod val="75000"/>
                    <a:lumOff val="25000"/>
                  </a:schemeClr>
                </a:solidFill>
                <a:latin typeface="WarnockPro-Regular"/>
              </a:rPr>
              <a:t>-dominated states</a:t>
            </a:r>
            <a:r>
              <a:rPr lang="en-US" sz="2400" b="0" i="0" u="none" strike="noStrike" baseline="0" dirty="0">
                <a:latin typeface="WarnockPro-Regular"/>
              </a:rPr>
              <a:t>, which were observed in high-pH conditions, were  associated with low eels’ activity</a:t>
            </a:r>
            <a:endParaRPr lang="en-US" sz="2400" dirty="0"/>
          </a:p>
          <a:p>
            <a:pPr algn="l"/>
            <a:endParaRPr lang="en-US" sz="2400" b="0" i="0" u="none" strike="noStrike" baseline="0" dirty="0">
              <a:latin typeface="+mj-lt"/>
            </a:endParaRPr>
          </a:p>
          <a:p>
            <a:pPr algn="l"/>
            <a:endParaRPr lang="en-US" sz="2400" b="0" i="0" u="none" strike="noStrike" baseline="0" dirty="0">
              <a:latin typeface="+mj-lt"/>
            </a:endParaRPr>
          </a:p>
          <a:p>
            <a:pPr algn="l"/>
            <a:endParaRPr lang="en-US" sz="2400" b="0" i="0" u="none" strike="noStrike" baseline="0" dirty="0">
              <a:latin typeface="+mj-lt"/>
            </a:endParaRPr>
          </a:p>
        </p:txBody>
      </p:sp>
      <p:pic>
        <p:nvPicPr>
          <p:cNvPr id="5" name="Obrázek 4" descr="Obsah obrázku text, snímek obrazovky, Písmo&#10;&#10;Popis byl vytvořen automaticky">
            <a:extLst>
              <a:ext uri="{FF2B5EF4-FFF2-40B4-BE49-F238E27FC236}">
                <a16:creationId xmlns:a16="http://schemas.microsoft.com/office/drawing/2014/main" id="{C8A4F41B-FE17-3229-2623-E498D156FA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94192" y="230188"/>
            <a:ext cx="3558250" cy="1212644"/>
          </a:xfrm>
          <a:prstGeom prst="rect">
            <a:avLst/>
          </a:prstGeom>
        </p:spPr>
      </p:pic>
      <p:pic>
        <p:nvPicPr>
          <p:cNvPr id="9" name="Obrázek 8" descr="Obsah obrázku text, snímek obrazovky, Barevnost, diagram&#10;&#10;Popis byl vytvořen automaticky">
            <a:extLst>
              <a:ext uri="{FF2B5EF4-FFF2-40B4-BE49-F238E27FC236}">
                <a16:creationId xmlns:a16="http://schemas.microsoft.com/office/drawing/2014/main" id="{5C97C825-9A5D-8EE3-02EE-45F43467F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248" y="1577769"/>
            <a:ext cx="5396194" cy="5082265"/>
          </a:xfrm>
          <a:prstGeom prst="rect">
            <a:avLst/>
          </a:prstGeom>
        </p:spPr>
      </p:pic>
    </p:spTree>
    <p:extLst>
      <p:ext uri="{BB962C8B-B14F-4D97-AF65-F5344CB8AC3E}">
        <p14:creationId xmlns:p14="http://schemas.microsoft.com/office/powerpoint/2010/main" val="1450570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687A-F89F-8733-8AE7-D265A0FFE16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B785098-5179-54EC-14F1-E58252515C59}"/>
              </a:ext>
            </a:extLst>
          </p:cNvPr>
          <p:cNvSpPr>
            <a:spLocks noGrp="1"/>
          </p:cNvSpPr>
          <p:nvPr>
            <p:ph type="title"/>
          </p:nvPr>
        </p:nvSpPr>
        <p:spPr>
          <a:xfrm>
            <a:off x="1257586" y="103519"/>
            <a:ext cx="10515600" cy="1325563"/>
          </a:xfrm>
        </p:spPr>
        <p:txBody>
          <a:bodyPr/>
          <a:lstStyle/>
          <a:p>
            <a:r>
              <a:rPr lang="en-US" sz="4400" cap="all" spc="100" dirty="0">
                <a:solidFill>
                  <a:schemeClr val="accent1"/>
                </a:solidFill>
              </a:rPr>
              <a:t>Environment – Reproducibility</a:t>
            </a:r>
            <a:endParaRPr lang="en-US" dirty="0"/>
          </a:p>
        </p:txBody>
      </p:sp>
      <p:sp>
        <p:nvSpPr>
          <p:cNvPr id="3" name="Zástupný obsah 2">
            <a:extLst>
              <a:ext uri="{FF2B5EF4-FFF2-40B4-BE49-F238E27FC236}">
                <a16:creationId xmlns:a16="http://schemas.microsoft.com/office/drawing/2014/main" id="{7AF6EF86-AF4F-6239-FA8D-4128DB3B3A5A}"/>
              </a:ext>
            </a:extLst>
          </p:cNvPr>
          <p:cNvSpPr>
            <a:spLocks noGrp="1"/>
          </p:cNvSpPr>
          <p:nvPr>
            <p:ph idx="1"/>
          </p:nvPr>
        </p:nvSpPr>
        <p:spPr>
          <a:xfrm>
            <a:off x="-1" y="1577768"/>
            <a:ext cx="6188765" cy="5280231"/>
          </a:xfrm>
        </p:spPr>
        <p:txBody>
          <a:bodyPr>
            <a:normAutofit fontScale="92500" lnSpcReduction="10000"/>
          </a:bodyPr>
          <a:lstStyle/>
          <a:p>
            <a:r>
              <a:rPr lang="en-US" sz="2400" dirty="0">
                <a:latin typeface="+mj-lt"/>
              </a:rPr>
              <a:t>Commertial recirculation indoor </a:t>
            </a:r>
            <a:br>
              <a:rPr lang="en-US" sz="2400" dirty="0">
                <a:latin typeface="+mj-lt"/>
              </a:rPr>
            </a:br>
            <a:r>
              <a:rPr lang="en-US" sz="2400" b="0" i="0" u="none" strike="noStrike" baseline="0" dirty="0">
                <a:latin typeface="+mj-lt"/>
              </a:rPr>
              <a:t>eel-aquaculture, </a:t>
            </a:r>
            <a:br>
              <a:rPr lang="en-US" sz="2400" b="0" i="0" u="none" strike="noStrike" baseline="0" dirty="0">
                <a:latin typeface="+mj-lt"/>
              </a:rPr>
            </a:br>
            <a:r>
              <a:rPr lang="en-US" sz="2400" b="0" i="0" u="none" strike="noStrike" baseline="0" dirty="0">
                <a:latin typeface="+mj-lt"/>
              </a:rPr>
              <a:t>(volume = 20 m</a:t>
            </a:r>
            <a:r>
              <a:rPr lang="en-US" sz="2400" b="0" i="0" u="none" strike="noStrike" baseline="30000" dirty="0">
                <a:latin typeface="+mj-lt"/>
              </a:rPr>
              <a:t>3</a:t>
            </a:r>
            <a:r>
              <a:rPr lang="en-US" sz="2400" b="0" i="0" u="none" strike="noStrike" baseline="0" dirty="0">
                <a:latin typeface="+mj-lt"/>
              </a:rPr>
              <a:t>), 1400–4300 </a:t>
            </a:r>
            <a:br>
              <a:rPr lang="en-US" sz="2400" b="0" i="0" u="none" strike="noStrike" baseline="0" dirty="0">
                <a:latin typeface="+mj-lt"/>
              </a:rPr>
            </a:br>
            <a:r>
              <a:rPr lang="en-US" sz="2400" b="0" i="0" u="none" strike="noStrike" baseline="0" dirty="0">
                <a:latin typeface="+mj-lt"/>
              </a:rPr>
              <a:t>eel individuals (average weight = 80–130 g)</a:t>
            </a:r>
          </a:p>
          <a:p>
            <a:pPr algn="l"/>
            <a:r>
              <a:rPr lang="en-US" sz="2400" dirty="0">
                <a:latin typeface="+mj-lt"/>
              </a:rPr>
              <a:t>W</a:t>
            </a:r>
            <a:r>
              <a:rPr lang="en-US" sz="2400" b="0" i="0" u="none" strike="noStrike" baseline="0" dirty="0">
                <a:latin typeface="+mj-lt"/>
              </a:rPr>
              <a:t>ater was sampled every day during </a:t>
            </a:r>
            <a:br>
              <a:rPr lang="en-US" sz="2400" b="0" i="0" u="none" strike="noStrike" baseline="0" dirty="0">
                <a:latin typeface="+mj-lt"/>
              </a:rPr>
            </a:br>
            <a:r>
              <a:rPr lang="en-US" sz="2400" b="0" i="0" u="none" strike="noStrike" baseline="0" dirty="0">
                <a:latin typeface="+mj-lt"/>
              </a:rPr>
              <a:t>the 128 days</a:t>
            </a:r>
          </a:p>
          <a:p>
            <a:pPr algn="l"/>
            <a:r>
              <a:rPr lang="en-US" sz="2400" b="0" i="0" u="none" strike="noStrike" baseline="0" dirty="0">
                <a:latin typeface="+mj-lt"/>
              </a:rPr>
              <a:t>The pH, dissolved oxygen (DO), and</a:t>
            </a:r>
            <a:br>
              <a:rPr lang="en-US" sz="2400" b="0" i="0" u="none" strike="noStrike" baseline="0" dirty="0">
                <a:latin typeface="+mj-lt"/>
              </a:rPr>
            </a:br>
            <a:r>
              <a:rPr lang="en-US" sz="2400" b="0" i="0" u="none" strike="noStrike" baseline="0" dirty="0">
                <a:latin typeface="+mj-lt"/>
              </a:rPr>
              <a:t> eels’ activity were recorded for each tank every day.</a:t>
            </a:r>
          </a:p>
          <a:p>
            <a:pPr algn="l"/>
            <a:r>
              <a:rPr lang="en-US" sz="2400" b="0" i="0" u="none" strike="noStrike" baseline="0" dirty="0">
                <a:latin typeface="+mj-lt"/>
              </a:rPr>
              <a:t>9605 bacterial ASVs representing</a:t>
            </a:r>
            <a:br>
              <a:rPr lang="en-US" sz="2400" b="0" i="0" u="none" strike="noStrike" baseline="0" dirty="0">
                <a:latin typeface="+mj-lt"/>
              </a:rPr>
            </a:br>
            <a:r>
              <a:rPr lang="en-US" sz="2400" b="0" i="0" u="none" strike="noStrike" baseline="0" dirty="0">
                <a:latin typeface="+mj-lt"/>
              </a:rPr>
              <a:t> 618 genera and 325 families</a:t>
            </a:r>
          </a:p>
          <a:p>
            <a:r>
              <a:rPr lang="en-US" sz="2400" i="0" u="none" strike="noStrike" baseline="0" dirty="0">
                <a:solidFill>
                  <a:schemeClr val="tx2">
                    <a:lumMod val="75000"/>
                    <a:lumOff val="25000"/>
                  </a:schemeClr>
                </a:solidFill>
                <a:latin typeface="WarnockPro-Regular"/>
              </a:rPr>
              <a:t>the </a:t>
            </a:r>
            <a:r>
              <a:rPr lang="en-US" sz="2400" i="0" u="none" strike="noStrike" baseline="0" dirty="0" err="1">
                <a:solidFill>
                  <a:schemeClr val="tx2">
                    <a:lumMod val="75000"/>
                    <a:lumOff val="25000"/>
                  </a:schemeClr>
                </a:solidFill>
                <a:latin typeface="WarnockPro-Regular"/>
              </a:rPr>
              <a:t>Flavobacteriaceae</a:t>
            </a:r>
            <a:r>
              <a:rPr lang="en-US" sz="2400" i="0" u="none" strike="noStrike" baseline="0" dirty="0">
                <a:solidFill>
                  <a:schemeClr val="tx2">
                    <a:lumMod val="75000"/>
                    <a:lumOff val="25000"/>
                  </a:schemeClr>
                </a:solidFill>
                <a:latin typeface="WarnockPro-Regular"/>
              </a:rPr>
              <a:t> and </a:t>
            </a:r>
            <a:r>
              <a:rPr lang="en-US" sz="2400" i="0" u="none" strike="noStrike" baseline="0" dirty="0" err="1">
                <a:solidFill>
                  <a:schemeClr val="tx2">
                    <a:lumMod val="75000"/>
                    <a:lumOff val="25000"/>
                  </a:schemeClr>
                </a:solidFill>
                <a:latin typeface="WarnockPro-Regular"/>
              </a:rPr>
              <a:t>Chitinophagaceae</a:t>
            </a:r>
            <a:r>
              <a:rPr lang="en-US" sz="2400" i="0" u="none" strike="noStrike" baseline="0" dirty="0">
                <a:solidFill>
                  <a:schemeClr val="tx2">
                    <a:lumMod val="75000"/>
                    <a:lumOff val="25000"/>
                  </a:schemeClr>
                </a:solidFill>
                <a:latin typeface="WarnockPro-Regular"/>
              </a:rPr>
              <a:t>-dominated states</a:t>
            </a:r>
            <a:r>
              <a:rPr lang="en-US" sz="2400" b="0" i="0" u="none" strike="noStrike" baseline="0" dirty="0">
                <a:latin typeface="WarnockPro-Regular"/>
              </a:rPr>
              <a:t>, which were observed in high-pH conditions, were  associated with low eels’ activity</a:t>
            </a:r>
            <a:endParaRPr lang="en-US" sz="2400" dirty="0"/>
          </a:p>
          <a:p>
            <a:pPr algn="l"/>
            <a:endParaRPr lang="en-US" sz="2400" b="0" i="0" u="none" strike="noStrike" baseline="0" dirty="0">
              <a:latin typeface="+mj-lt"/>
            </a:endParaRPr>
          </a:p>
          <a:p>
            <a:pPr algn="l"/>
            <a:endParaRPr lang="en-US" sz="2400" b="0" i="0" u="none" strike="noStrike" baseline="0" dirty="0">
              <a:latin typeface="+mj-lt"/>
            </a:endParaRPr>
          </a:p>
          <a:p>
            <a:pPr algn="l"/>
            <a:endParaRPr lang="en-US" sz="2400" b="0" i="0" u="none" strike="noStrike" baseline="0" dirty="0">
              <a:latin typeface="+mj-lt"/>
            </a:endParaRPr>
          </a:p>
        </p:txBody>
      </p:sp>
      <p:pic>
        <p:nvPicPr>
          <p:cNvPr id="6" name="Obrázek 5">
            <a:extLst>
              <a:ext uri="{FF2B5EF4-FFF2-40B4-BE49-F238E27FC236}">
                <a16:creationId xmlns:a16="http://schemas.microsoft.com/office/drawing/2014/main" id="{21C997AE-81DA-120E-72B6-7267F23CF4D4}"/>
              </a:ext>
            </a:extLst>
          </p:cNvPr>
          <p:cNvPicPr>
            <a:picLocks noChangeAspect="1"/>
          </p:cNvPicPr>
          <p:nvPr/>
        </p:nvPicPr>
        <p:blipFill>
          <a:blip r:embed="rId3"/>
          <a:stretch>
            <a:fillRect/>
          </a:stretch>
        </p:blipFill>
        <p:spPr>
          <a:xfrm>
            <a:off x="5926735" y="2163117"/>
            <a:ext cx="6025707" cy="4109532"/>
          </a:xfrm>
          <a:prstGeom prst="rect">
            <a:avLst/>
          </a:prstGeom>
        </p:spPr>
      </p:pic>
    </p:spTree>
    <p:extLst>
      <p:ext uri="{BB962C8B-B14F-4D97-AF65-F5344CB8AC3E}">
        <p14:creationId xmlns:p14="http://schemas.microsoft.com/office/powerpoint/2010/main" val="3984066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8AC3B9CF-003A-6318-B633-7ACA6F9F8859}"/>
              </a:ext>
            </a:extLst>
          </p:cNvPr>
          <p:cNvSpPr txBox="1"/>
          <p:nvPr/>
        </p:nvSpPr>
        <p:spPr>
          <a:xfrm>
            <a:off x="3680694" y="6596390"/>
            <a:ext cx="2981363" cy="261610"/>
          </a:xfrm>
          <a:prstGeom prst="rect">
            <a:avLst/>
          </a:prstGeom>
          <a:noFill/>
        </p:spPr>
        <p:txBody>
          <a:bodyPr wrap="square">
            <a:spAutoFit/>
          </a:bodyPr>
          <a:lstStyle/>
          <a:p>
            <a:r>
              <a:rPr lang="en-US" sz="1100" dirty="0"/>
              <a:t>Deng et al. (2021) </a:t>
            </a:r>
          </a:p>
        </p:txBody>
      </p:sp>
      <p:sp>
        <p:nvSpPr>
          <p:cNvPr id="2" name="Nadpis 1">
            <a:extLst>
              <a:ext uri="{FF2B5EF4-FFF2-40B4-BE49-F238E27FC236}">
                <a16:creationId xmlns:a16="http://schemas.microsoft.com/office/drawing/2014/main" id="{222771CA-2E60-4BFF-2550-FF91269FF127}"/>
              </a:ext>
            </a:extLst>
          </p:cNvPr>
          <p:cNvSpPr>
            <a:spLocks noGrp="1"/>
          </p:cNvSpPr>
          <p:nvPr>
            <p:ph type="title"/>
          </p:nvPr>
        </p:nvSpPr>
        <p:spPr>
          <a:xfrm>
            <a:off x="618193" y="-2755"/>
            <a:ext cx="10515600" cy="1325563"/>
          </a:xfrm>
        </p:spPr>
        <p:txBody>
          <a:bodyPr/>
          <a:lstStyle/>
          <a:p>
            <a:r>
              <a:rPr lang="en-US" cap="all" spc="100" dirty="0">
                <a:solidFill>
                  <a:schemeClr val="accent1"/>
                </a:solidFill>
              </a:rPr>
              <a:t>FISH Gut - GOOD vs BAD</a:t>
            </a:r>
          </a:p>
        </p:txBody>
      </p:sp>
      <p:pic>
        <p:nvPicPr>
          <p:cNvPr id="4" name="Obrázek 3" descr="Obsah obrázku kresba, skica, Černobílá fotografie, černobílá&#10;&#10;Popis byl vytvořen automaticky">
            <a:extLst>
              <a:ext uri="{FF2B5EF4-FFF2-40B4-BE49-F238E27FC236}">
                <a16:creationId xmlns:a16="http://schemas.microsoft.com/office/drawing/2014/main" id="{E9476829-4118-7489-220D-2FF2B30E2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999" y="-277573"/>
            <a:ext cx="4061812" cy="5936494"/>
          </a:xfrm>
          <a:prstGeom prst="rect">
            <a:avLst/>
          </a:prstGeom>
        </p:spPr>
      </p:pic>
      <p:sp>
        <p:nvSpPr>
          <p:cNvPr id="7" name="TextovéPole 6">
            <a:extLst>
              <a:ext uri="{FF2B5EF4-FFF2-40B4-BE49-F238E27FC236}">
                <a16:creationId xmlns:a16="http://schemas.microsoft.com/office/drawing/2014/main" id="{BC270091-6295-63C3-3B56-9FD712557BAB}"/>
              </a:ext>
            </a:extLst>
          </p:cNvPr>
          <p:cNvSpPr txBox="1"/>
          <p:nvPr/>
        </p:nvSpPr>
        <p:spPr>
          <a:xfrm>
            <a:off x="7434162" y="5775946"/>
            <a:ext cx="4946905" cy="1200329"/>
          </a:xfrm>
          <a:prstGeom prst="rect">
            <a:avLst/>
          </a:prstGeom>
          <a:noFill/>
        </p:spPr>
        <p:txBody>
          <a:bodyPr wrap="square">
            <a:spAutoFit/>
          </a:bodyPr>
          <a:lstStyle/>
          <a:p>
            <a:r>
              <a:rPr lang="en-US" dirty="0"/>
              <a:t>Endocytosis of bacteria demonstrated in enterocytes in the hindgut in a 14-day-old herring larva. Bar = 1.0 Am. Hansen and </a:t>
            </a:r>
            <a:r>
              <a:rPr lang="en-US" dirty="0" err="1"/>
              <a:t>Olafsen</a:t>
            </a:r>
            <a:r>
              <a:rPr lang="en-US" dirty="0"/>
              <a:t> (1999)</a:t>
            </a:r>
          </a:p>
        </p:txBody>
      </p:sp>
      <p:sp>
        <p:nvSpPr>
          <p:cNvPr id="8" name="TextovéPole 7">
            <a:extLst>
              <a:ext uri="{FF2B5EF4-FFF2-40B4-BE49-F238E27FC236}">
                <a16:creationId xmlns:a16="http://schemas.microsoft.com/office/drawing/2014/main" id="{09EC2CF3-FD17-0122-F097-1BFE38430526}"/>
              </a:ext>
            </a:extLst>
          </p:cNvPr>
          <p:cNvSpPr txBox="1"/>
          <p:nvPr/>
        </p:nvSpPr>
        <p:spPr>
          <a:xfrm>
            <a:off x="9672718" y="175320"/>
            <a:ext cx="2233969" cy="646331"/>
          </a:xfrm>
          <a:prstGeom prst="rect">
            <a:avLst/>
          </a:prstGeom>
          <a:noFill/>
        </p:spPr>
        <p:txBody>
          <a:bodyPr wrap="square" rtlCol="0">
            <a:spAutoFit/>
          </a:bodyPr>
          <a:lstStyle/>
          <a:p>
            <a:pPr algn="just"/>
            <a:r>
              <a:rPr lang="en-US" dirty="0">
                <a:solidFill>
                  <a:schemeClr val="tx2">
                    <a:lumMod val="75000"/>
                    <a:lumOff val="25000"/>
                  </a:schemeClr>
                </a:solidFill>
              </a:rPr>
              <a:t>Majority of neutral or symbiotic bacteria</a:t>
            </a:r>
          </a:p>
        </p:txBody>
      </p:sp>
      <p:pic>
        <p:nvPicPr>
          <p:cNvPr id="15" name="Obrázek 14">
            <a:extLst>
              <a:ext uri="{FF2B5EF4-FFF2-40B4-BE49-F238E27FC236}">
                <a16:creationId xmlns:a16="http://schemas.microsoft.com/office/drawing/2014/main" id="{5F0966B0-7D9A-BD42-317C-E6B322272CEA}"/>
              </a:ext>
            </a:extLst>
          </p:cNvPr>
          <p:cNvPicPr>
            <a:picLocks noChangeAspect="1"/>
          </p:cNvPicPr>
          <p:nvPr/>
        </p:nvPicPr>
        <p:blipFill>
          <a:blip r:embed="rId4"/>
          <a:stretch>
            <a:fillRect/>
          </a:stretch>
        </p:blipFill>
        <p:spPr>
          <a:xfrm>
            <a:off x="2511755" y="4844256"/>
            <a:ext cx="3603873" cy="1752134"/>
          </a:xfrm>
          <a:prstGeom prst="rect">
            <a:avLst/>
          </a:prstGeom>
        </p:spPr>
      </p:pic>
      <p:pic>
        <p:nvPicPr>
          <p:cNvPr id="5" name="Zástupný obsah 4" descr="Obsah obrázku text, snímek obrazovky&#10;&#10;Popis byl vytvořen automaticky">
            <a:extLst>
              <a:ext uri="{FF2B5EF4-FFF2-40B4-BE49-F238E27FC236}">
                <a16:creationId xmlns:a16="http://schemas.microsoft.com/office/drawing/2014/main" id="{2903C231-9DAF-B08C-1F1A-861E544D2E40}"/>
              </a:ext>
            </a:extLst>
          </p:cNvPr>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347189" y="967109"/>
            <a:ext cx="7379587" cy="4416396"/>
          </a:xfrm>
        </p:spPr>
      </p:pic>
    </p:spTree>
    <p:extLst>
      <p:ext uri="{BB962C8B-B14F-4D97-AF65-F5344CB8AC3E}">
        <p14:creationId xmlns:p14="http://schemas.microsoft.com/office/powerpoint/2010/main" val="2241840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237D6-172F-A186-9B23-3C5DBAFC30C9}"/>
              </a:ext>
            </a:extLst>
          </p:cNvPr>
          <p:cNvSpPr>
            <a:spLocks noGrp="1"/>
          </p:cNvSpPr>
          <p:nvPr>
            <p:ph type="title"/>
          </p:nvPr>
        </p:nvSpPr>
        <p:spPr>
          <a:xfrm>
            <a:off x="426262" y="365125"/>
            <a:ext cx="11543764" cy="1325563"/>
          </a:xfrm>
        </p:spPr>
        <p:txBody>
          <a:bodyPr>
            <a:normAutofit fontScale="90000"/>
          </a:bodyPr>
          <a:lstStyle/>
          <a:p>
            <a:r>
              <a:rPr lang="en-US" cap="all" spc="100" dirty="0">
                <a:solidFill>
                  <a:schemeClr val="accent1"/>
                </a:solidFill>
              </a:rPr>
              <a:t>Antibiotic treatment / or harmful  </a:t>
            </a:r>
            <a:r>
              <a:rPr lang="en-US" cap="all" spc="100" dirty="0" err="1">
                <a:solidFill>
                  <a:schemeClr val="accent1"/>
                </a:solidFill>
              </a:rPr>
              <a:t>stimulI</a:t>
            </a:r>
            <a:r>
              <a:rPr lang="en-US" cap="all" spc="100" dirty="0">
                <a:solidFill>
                  <a:schemeClr val="accent1"/>
                </a:solidFill>
              </a:rPr>
              <a:t> disrupting the equilibrium of the natural microbiome </a:t>
            </a:r>
          </a:p>
        </p:txBody>
      </p:sp>
      <p:pic>
        <p:nvPicPr>
          <p:cNvPr id="6" name="Zástupný obsah 5" descr="Obsah obrázku černobílá&#10;&#10;Popis byl vytvořen automaticky">
            <a:extLst>
              <a:ext uri="{FF2B5EF4-FFF2-40B4-BE49-F238E27FC236}">
                <a16:creationId xmlns:a16="http://schemas.microsoft.com/office/drawing/2014/main" id="{4D4E47E1-17B6-B73A-5558-436136D6A7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974" y="2233818"/>
            <a:ext cx="4259949" cy="3071126"/>
          </a:xfrm>
        </p:spPr>
      </p:pic>
      <p:pic>
        <p:nvPicPr>
          <p:cNvPr id="5" name="Obrázek 4">
            <a:extLst>
              <a:ext uri="{FF2B5EF4-FFF2-40B4-BE49-F238E27FC236}">
                <a16:creationId xmlns:a16="http://schemas.microsoft.com/office/drawing/2014/main" id="{CC8AC9BE-B5FC-BE0F-6430-FCACFC70C780}"/>
              </a:ext>
            </a:extLst>
          </p:cNvPr>
          <p:cNvPicPr>
            <a:picLocks noChangeAspect="1"/>
          </p:cNvPicPr>
          <p:nvPr/>
        </p:nvPicPr>
        <p:blipFill>
          <a:blip r:embed="rId4"/>
          <a:stretch>
            <a:fillRect/>
          </a:stretch>
        </p:blipFill>
        <p:spPr>
          <a:xfrm>
            <a:off x="4668974" y="1825625"/>
            <a:ext cx="7301052" cy="4758234"/>
          </a:xfrm>
          <a:prstGeom prst="rect">
            <a:avLst/>
          </a:prstGeom>
        </p:spPr>
      </p:pic>
      <p:sp>
        <p:nvSpPr>
          <p:cNvPr id="8" name="TextovéPole 7">
            <a:extLst>
              <a:ext uri="{FF2B5EF4-FFF2-40B4-BE49-F238E27FC236}">
                <a16:creationId xmlns:a16="http://schemas.microsoft.com/office/drawing/2014/main" id="{E1C6493F-463F-9C3F-AE26-361397CA5E06}"/>
              </a:ext>
            </a:extLst>
          </p:cNvPr>
          <p:cNvSpPr txBox="1"/>
          <p:nvPr/>
        </p:nvSpPr>
        <p:spPr>
          <a:xfrm>
            <a:off x="291547" y="5579028"/>
            <a:ext cx="4377427" cy="923330"/>
          </a:xfrm>
          <a:prstGeom prst="rect">
            <a:avLst/>
          </a:prstGeom>
          <a:noFill/>
        </p:spPr>
        <p:txBody>
          <a:bodyPr wrap="square">
            <a:spAutoFit/>
          </a:bodyPr>
          <a:lstStyle/>
          <a:p>
            <a:pPr algn="l"/>
            <a:r>
              <a:rPr lang="en-US" dirty="0"/>
              <a:t>Transverse section of brush border showing microvilli and bacteria (arrows). </a:t>
            </a:r>
            <a:r>
              <a:rPr lang="en-US" dirty="0" err="1"/>
              <a:t>Hellberg</a:t>
            </a:r>
            <a:r>
              <a:rPr lang="en-US" dirty="0"/>
              <a:t> and </a:t>
            </a:r>
            <a:r>
              <a:rPr lang="en-US" dirty="0" err="1"/>
              <a:t>Bjerka</a:t>
            </a:r>
            <a:r>
              <a:rPr lang="en-US" dirty="0"/>
              <a:t> (2000).</a:t>
            </a:r>
          </a:p>
        </p:txBody>
      </p:sp>
    </p:spTree>
    <p:extLst>
      <p:ext uri="{BB962C8B-B14F-4D97-AF65-F5344CB8AC3E}">
        <p14:creationId xmlns:p14="http://schemas.microsoft.com/office/powerpoint/2010/main" val="4039352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AB63FD-81DF-47A3-8F9C-A067B591A1C9}"/>
              </a:ext>
            </a:extLst>
          </p:cNvPr>
          <p:cNvSpPr>
            <a:spLocks noGrp="1"/>
          </p:cNvSpPr>
          <p:nvPr>
            <p:ph type="title"/>
          </p:nvPr>
        </p:nvSpPr>
        <p:spPr>
          <a:xfrm>
            <a:off x="173025" y="169275"/>
            <a:ext cx="11845949" cy="1325563"/>
          </a:xfrm>
        </p:spPr>
        <p:txBody>
          <a:bodyPr>
            <a:normAutofit/>
          </a:bodyPr>
          <a:lstStyle/>
          <a:p>
            <a:pPr algn="ctr"/>
            <a:r>
              <a:rPr lang="en-US" sz="4000" cap="all" spc="100" dirty="0">
                <a:solidFill>
                  <a:schemeClr val="accent1"/>
                </a:solidFill>
              </a:rPr>
              <a:t>Mechanisms of antibiotic resistance </a:t>
            </a:r>
            <a:br>
              <a:rPr lang="en-US" sz="4000" cap="all" spc="100" dirty="0">
                <a:solidFill>
                  <a:schemeClr val="accent1"/>
                </a:solidFill>
              </a:rPr>
            </a:br>
            <a:r>
              <a:rPr lang="en-US" sz="4000" cap="all" spc="100" dirty="0">
                <a:solidFill>
                  <a:schemeClr val="accent1"/>
                </a:solidFill>
              </a:rPr>
              <a:t>(Evolutionary race to survive)</a:t>
            </a:r>
          </a:p>
        </p:txBody>
      </p:sp>
      <p:pic>
        <p:nvPicPr>
          <p:cNvPr id="5" name="Zástupný obsah 4" descr="Obsah obrázku snímek obrazovky, mapa&#10;&#10;Popis byl vytvořen automaticky">
            <a:extLst>
              <a:ext uri="{FF2B5EF4-FFF2-40B4-BE49-F238E27FC236}">
                <a16:creationId xmlns:a16="http://schemas.microsoft.com/office/drawing/2014/main" id="{67775474-145B-0385-41CF-D5D6D0D16F8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252604" y="1503909"/>
            <a:ext cx="9024528" cy="4512264"/>
          </a:xfrm>
        </p:spPr>
      </p:pic>
      <p:pic>
        <p:nvPicPr>
          <p:cNvPr id="6" name="Obrázek 5">
            <a:extLst>
              <a:ext uri="{FF2B5EF4-FFF2-40B4-BE49-F238E27FC236}">
                <a16:creationId xmlns:a16="http://schemas.microsoft.com/office/drawing/2014/main" id="{605F3C26-E7C0-E502-F1BB-A35683E5CB51}"/>
              </a:ext>
            </a:extLst>
          </p:cNvPr>
          <p:cNvPicPr>
            <a:picLocks noChangeAspect="1"/>
          </p:cNvPicPr>
          <p:nvPr/>
        </p:nvPicPr>
        <p:blipFill>
          <a:blip r:embed="rId3"/>
          <a:stretch>
            <a:fillRect/>
          </a:stretch>
        </p:blipFill>
        <p:spPr>
          <a:xfrm>
            <a:off x="273856" y="1503909"/>
            <a:ext cx="4822123" cy="3147774"/>
          </a:xfrm>
          <a:prstGeom prst="rect">
            <a:avLst/>
          </a:prstGeom>
        </p:spPr>
      </p:pic>
      <p:pic>
        <p:nvPicPr>
          <p:cNvPr id="3" name="Obrázek 2">
            <a:extLst>
              <a:ext uri="{FF2B5EF4-FFF2-40B4-BE49-F238E27FC236}">
                <a16:creationId xmlns:a16="http://schemas.microsoft.com/office/drawing/2014/main" id="{4DF6D5BD-CB35-1BC5-24B2-E3ED2E310D64}"/>
              </a:ext>
            </a:extLst>
          </p:cNvPr>
          <p:cNvPicPr>
            <a:picLocks noChangeAspect="1"/>
          </p:cNvPicPr>
          <p:nvPr/>
        </p:nvPicPr>
        <p:blipFill>
          <a:blip r:embed="rId4"/>
          <a:stretch>
            <a:fillRect/>
          </a:stretch>
        </p:blipFill>
        <p:spPr>
          <a:xfrm>
            <a:off x="436854" y="4651683"/>
            <a:ext cx="4337273" cy="1638384"/>
          </a:xfrm>
          <a:prstGeom prst="rect">
            <a:avLst/>
          </a:prstGeom>
        </p:spPr>
      </p:pic>
      <p:sp>
        <p:nvSpPr>
          <p:cNvPr id="7" name="TextovéPole 6">
            <a:extLst>
              <a:ext uri="{FF2B5EF4-FFF2-40B4-BE49-F238E27FC236}">
                <a16:creationId xmlns:a16="http://schemas.microsoft.com/office/drawing/2014/main" id="{481A32D0-FD98-1C82-5BB8-7BDE242C4DD9}"/>
              </a:ext>
            </a:extLst>
          </p:cNvPr>
          <p:cNvSpPr txBox="1"/>
          <p:nvPr/>
        </p:nvSpPr>
        <p:spPr>
          <a:xfrm>
            <a:off x="3401568" y="6308209"/>
            <a:ext cx="6821424" cy="369332"/>
          </a:xfrm>
          <a:prstGeom prst="rect">
            <a:avLst/>
          </a:prstGeom>
          <a:noFill/>
        </p:spPr>
        <p:txBody>
          <a:bodyPr wrap="square">
            <a:spAutoFit/>
          </a:bodyPr>
          <a:lstStyle/>
          <a:p>
            <a:r>
              <a:rPr lang="en-US" dirty="0"/>
              <a:t>https://www.youtube.com/watch?v=plVk4NVIUh8</a:t>
            </a:r>
          </a:p>
        </p:txBody>
      </p:sp>
    </p:spTree>
    <p:extLst>
      <p:ext uri="{BB962C8B-B14F-4D97-AF65-F5344CB8AC3E}">
        <p14:creationId xmlns:p14="http://schemas.microsoft.com/office/powerpoint/2010/main" val="41997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B335E-A203-2080-D1E5-72594A90B04C}"/>
              </a:ext>
            </a:extLst>
          </p:cNvPr>
          <p:cNvSpPr>
            <a:spLocks noGrp="1"/>
          </p:cNvSpPr>
          <p:nvPr>
            <p:ph type="title"/>
          </p:nvPr>
        </p:nvSpPr>
        <p:spPr/>
        <p:txBody>
          <a:bodyPr/>
          <a:lstStyle/>
          <a:p>
            <a:r>
              <a:rPr lang="en-US" sz="4000" cap="all" spc="100" dirty="0">
                <a:solidFill>
                  <a:schemeClr val="accent1"/>
                </a:solidFill>
              </a:rPr>
              <a:t>ANTIBIOTIC USE IN NORWAY</a:t>
            </a:r>
          </a:p>
        </p:txBody>
      </p:sp>
      <p:pic>
        <p:nvPicPr>
          <p:cNvPr id="9" name="Obrázek 8" descr="Obsah obrázku text, Písmo, snímek obrazovky, logo&#10;&#10;Popis byl vytvořen automaticky">
            <a:extLst>
              <a:ext uri="{FF2B5EF4-FFF2-40B4-BE49-F238E27FC236}">
                <a16:creationId xmlns:a16="http://schemas.microsoft.com/office/drawing/2014/main" id="{F1B2755C-BF40-2E1A-BFBC-DCAAF6BBB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972" y="103127"/>
            <a:ext cx="3257446" cy="1687252"/>
          </a:xfrm>
          <a:prstGeom prst="rect">
            <a:avLst/>
          </a:prstGeom>
        </p:spPr>
      </p:pic>
      <p:pic>
        <p:nvPicPr>
          <p:cNvPr id="11" name="Obrázek 10" descr="Obsah obrázku text, snímek obrazovky, číslo, Písmo&#10;&#10;Popis byl vytvořen automaticky">
            <a:extLst>
              <a:ext uri="{FF2B5EF4-FFF2-40B4-BE49-F238E27FC236}">
                <a16:creationId xmlns:a16="http://schemas.microsoft.com/office/drawing/2014/main" id="{33D7C59F-CAB7-F39C-97DB-05E4D23AF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16" y="2938426"/>
            <a:ext cx="5803231" cy="1947356"/>
          </a:xfrm>
          <a:prstGeom prst="rect">
            <a:avLst/>
          </a:prstGeom>
        </p:spPr>
      </p:pic>
      <p:pic>
        <p:nvPicPr>
          <p:cNvPr id="15" name="Zástupný obsah 14" descr="Obsah obrázku text, snímek obrazovky, Vykreslený graf, diagram&#10;&#10;Popis byl vytvořen automaticky">
            <a:extLst>
              <a:ext uri="{FF2B5EF4-FFF2-40B4-BE49-F238E27FC236}">
                <a16:creationId xmlns:a16="http://schemas.microsoft.com/office/drawing/2014/main" id="{AEC02471-B8B3-75E8-ECC0-4F1EC8FE028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66925" y="2848259"/>
            <a:ext cx="4949015" cy="2625421"/>
          </a:xfrm>
        </p:spPr>
      </p:pic>
    </p:spTree>
    <p:extLst>
      <p:ext uri="{BB962C8B-B14F-4D97-AF65-F5344CB8AC3E}">
        <p14:creationId xmlns:p14="http://schemas.microsoft.com/office/powerpoint/2010/main" val="3529486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685F-D4F0-5B69-F5E5-A8A53BDC331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9BF448F-41D0-BD55-ACF4-798041227B6C}"/>
              </a:ext>
            </a:extLst>
          </p:cNvPr>
          <p:cNvSpPr>
            <a:spLocks noGrp="1"/>
          </p:cNvSpPr>
          <p:nvPr>
            <p:ph type="title"/>
          </p:nvPr>
        </p:nvSpPr>
        <p:spPr/>
        <p:txBody>
          <a:bodyPr/>
          <a:lstStyle/>
          <a:p>
            <a:r>
              <a:rPr lang="en-US" sz="4000" cap="all" spc="100" dirty="0">
                <a:solidFill>
                  <a:schemeClr val="accent1"/>
                </a:solidFill>
              </a:rPr>
              <a:t>ANTIBIOTIC USE IN NORWAY</a:t>
            </a:r>
          </a:p>
        </p:txBody>
      </p:sp>
      <p:pic>
        <p:nvPicPr>
          <p:cNvPr id="9" name="Obrázek 8" descr="Obsah obrázku text, Písmo, snímek obrazovky, logo&#10;&#10;Popis byl vytvořen automaticky">
            <a:extLst>
              <a:ext uri="{FF2B5EF4-FFF2-40B4-BE49-F238E27FC236}">
                <a16:creationId xmlns:a16="http://schemas.microsoft.com/office/drawing/2014/main" id="{FF9B3705-A1A5-B9CF-4B40-D73FB96F1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972" y="103127"/>
            <a:ext cx="3257446" cy="1687252"/>
          </a:xfrm>
          <a:prstGeom prst="rect">
            <a:avLst/>
          </a:prstGeom>
        </p:spPr>
      </p:pic>
      <p:pic>
        <p:nvPicPr>
          <p:cNvPr id="11" name="Obrázek 10" descr="Obsah obrázku text, snímek obrazovky, číslo, Písmo&#10;&#10;Popis byl vytvořen automaticky">
            <a:extLst>
              <a:ext uri="{FF2B5EF4-FFF2-40B4-BE49-F238E27FC236}">
                <a16:creationId xmlns:a16="http://schemas.microsoft.com/office/drawing/2014/main" id="{6AF1E2AF-2A79-A980-90FB-1679B787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16" y="2938426"/>
            <a:ext cx="5803231" cy="1947356"/>
          </a:xfrm>
          <a:prstGeom prst="rect">
            <a:avLst/>
          </a:prstGeom>
        </p:spPr>
      </p:pic>
      <p:pic>
        <p:nvPicPr>
          <p:cNvPr id="15" name="Zástupný obsah 14" descr="Obsah obrázku text, snímek obrazovky, Vykreslený graf, diagram&#10;&#10;Popis byl vytvořen automaticky">
            <a:extLst>
              <a:ext uri="{FF2B5EF4-FFF2-40B4-BE49-F238E27FC236}">
                <a16:creationId xmlns:a16="http://schemas.microsoft.com/office/drawing/2014/main" id="{F3DA1980-AF54-E47B-AF00-18B8E3BBD1F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66925" y="2848259"/>
            <a:ext cx="4949015" cy="2625421"/>
          </a:xfrm>
        </p:spPr>
      </p:pic>
      <p:pic>
        <p:nvPicPr>
          <p:cNvPr id="4" name="Obrázek 3" descr="Obsah obrázku text, řada/pruh, Vykreslený graf, snímek obrazovky&#10;&#10;Popis byl vytvořen automaticky">
            <a:extLst>
              <a:ext uri="{FF2B5EF4-FFF2-40B4-BE49-F238E27FC236}">
                <a16:creationId xmlns:a16="http://schemas.microsoft.com/office/drawing/2014/main" id="{08EEC2BB-6892-6331-D48C-0F617F114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60" y="1434790"/>
            <a:ext cx="7963590" cy="4717189"/>
          </a:xfrm>
          <a:prstGeom prst="rect">
            <a:avLst/>
          </a:prstGeom>
        </p:spPr>
      </p:pic>
    </p:spTree>
    <p:extLst>
      <p:ext uri="{BB962C8B-B14F-4D97-AF65-F5344CB8AC3E}">
        <p14:creationId xmlns:p14="http://schemas.microsoft.com/office/powerpoint/2010/main" val="1700243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E1B23-4B15-103F-9277-7768AE4BC563}"/>
              </a:ext>
            </a:extLst>
          </p:cNvPr>
          <p:cNvSpPr>
            <a:spLocks noGrp="1"/>
          </p:cNvSpPr>
          <p:nvPr>
            <p:ph type="title"/>
          </p:nvPr>
        </p:nvSpPr>
        <p:spPr>
          <a:xfrm>
            <a:off x="1802219" y="-216820"/>
            <a:ext cx="10515600" cy="1325563"/>
          </a:xfrm>
        </p:spPr>
        <p:txBody>
          <a:bodyPr/>
          <a:lstStyle/>
          <a:p>
            <a:r>
              <a:rPr lang="en-US" sz="4000" cap="all" spc="100" dirty="0">
                <a:solidFill>
                  <a:schemeClr val="accent1"/>
                </a:solidFill>
              </a:rPr>
              <a:t>FISH GUT - high number of species</a:t>
            </a:r>
          </a:p>
        </p:txBody>
      </p:sp>
      <p:pic>
        <p:nvPicPr>
          <p:cNvPr id="7" name="Obrázek 6">
            <a:extLst>
              <a:ext uri="{FF2B5EF4-FFF2-40B4-BE49-F238E27FC236}">
                <a16:creationId xmlns:a16="http://schemas.microsoft.com/office/drawing/2014/main" id="{70586D28-DBEF-B5A2-11E3-1DBC8607605D}"/>
              </a:ext>
            </a:extLst>
          </p:cNvPr>
          <p:cNvPicPr>
            <a:picLocks noChangeAspect="1"/>
          </p:cNvPicPr>
          <p:nvPr/>
        </p:nvPicPr>
        <p:blipFill>
          <a:blip r:embed="rId3"/>
          <a:stretch>
            <a:fillRect/>
          </a:stretch>
        </p:blipFill>
        <p:spPr>
          <a:xfrm>
            <a:off x="4641075" y="656274"/>
            <a:ext cx="7416127" cy="4661810"/>
          </a:xfrm>
          <a:prstGeom prst="rect">
            <a:avLst/>
          </a:prstGeom>
        </p:spPr>
      </p:pic>
      <p:sp>
        <p:nvSpPr>
          <p:cNvPr id="3" name="Zástupný obsah 2">
            <a:extLst>
              <a:ext uri="{FF2B5EF4-FFF2-40B4-BE49-F238E27FC236}">
                <a16:creationId xmlns:a16="http://schemas.microsoft.com/office/drawing/2014/main" id="{3648255E-DFE2-F67E-7CB1-FBE9D6088CD2}"/>
              </a:ext>
            </a:extLst>
          </p:cNvPr>
          <p:cNvSpPr>
            <a:spLocks noGrp="1"/>
          </p:cNvSpPr>
          <p:nvPr>
            <p:ph idx="1"/>
          </p:nvPr>
        </p:nvSpPr>
        <p:spPr>
          <a:xfrm>
            <a:off x="297712" y="1073864"/>
            <a:ext cx="6003851" cy="4351338"/>
          </a:xfrm>
        </p:spPr>
        <p:txBody>
          <a:bodyPr>
            <a:normAutofit/>
          </a:bodyPr>
          <a:lstStyle/>
          <a:p>
            <a:r>
              <a:rPr lang="en-US" dirty="0"/>
              <a:t>High tens to small hundreds of species in fish gut.</a:t>
            </a:r>
          </a:p>
          <a:p>
            <a:r>
              <a:rPr lang="en-US" dirty="0"/>
              <a:t>It varies based on the methods used, the study, the natural or aquaculture environment, and the species.</a:t>
            </a:r>
          </a:p>
        </p:txBody>
      </p:sp>
      <p:sp>
        <p:nvSpPr>
          <p:cNvPr id="11" name="TextovéPole 10">
            <a:extLst>
              <a:ext uri="{FF2B5EF4-FFF2-40B4-BE49-F238E27FC236}">
                <a16:creationId xmlns:a16="http://schemas.microsoft.com/office/drawing/2014/main" id="{1BB26C3B-6B95-CDCA-16C4-72E197E256F3}"/>
              </a:ext>
            </a:extLst>
          </p:cNvPr>
          <p:cNvSpPr txBox="1"/>
          <p:nvPr/>
        </p:nvSpPr>
        <p:spPr>
          <a:xfrm>
            <a:off x="4584250" y="5412508"/>
            <a:ext cx="7529778" cy="646331"/>
          </a:xfrm>
          <a:prstGeom prst="rect">
            <a:avLst/>
          </a:prstGeom>
          <a:noFill/>
        </p:spPr>
        <p:txBody>
          <a:bodyPr wrap="square">
            <a:spAutoFit/>
          </a:bodyPr>
          <a:lstStyle/>
          <a:p>
            <a:r>
              <a:rPr lang="en-US" dirty="0"/>
              <a:t>Wild rainbow darter had greater ASVs per sample (423-1304) compared to lab fish (19-685).</a:t>
            </a:r>
          </a:p>
        </p:txBody>
      </p:sp>
      <p:pic>
        <p:nvPicPr>
          <p:cNvPr id="15" name="Obrázek 14">
            <a:extLst>
              <a:ext uri="{FF2B5EF4-FFF2-40B4-BE49-F238E27FC236}">
                <a16:creationId xmlns:a16="http://schemas.microsoft.com/office/drawing/2014/main" id="{10EAD0B6-7141-2455-88B0-D8B0CF2844CE}"/>
              </a:ext>
            </a:extLst>
          </p:cNvPr>
          <p:cNvPicPr>
            <a:picLocks noChangeAspect="1"/>
          </p:cNvPicPr>
          <p:nvPr/>
        </p:nvPicPr>
        <p:blipFill>
          <a:blip r:embed="rId4"/>
          <a:stretch>
            <a:fillRect/>
          </a:stretch>
        </p:blipFill>
        <p:spPr>
          <a:xfrm>
            <a:off x="327796" y="4383008"/>
            <a:ext cx="4226370" cy="1724914"/>
          </a:xfrm>
          <a:prstGeom prst="rect">
            <a:avLst/>
          </a:prstGeom>
        </p:spPr>
      </p:pic>
      <p:pic>
        <p:nvPicPr>
          <p:cNvPr id="5" name="Obrázek 4">
            <a:extLst>
              <a:ext uri="{FF2B5EF4-FFF2-40B4-BE49-F238E27FC236}">
                <a16:creationId xmlns:a16="http://schemas.microsoft.com/office/drawing/2014/main" id="{2C3136D9-B639-B72C-E15D-EBC8D3E9E9E8}"/>
              </a:ext>
            </a:extLst>
          </p:cNvPr>
          <p:cNvPicPr>
            <a:picLocks noChangeAspect="1"/>
          </p:cNvPicPr>
          <p:nvPr/>
        </p:nvPicPr>
        <p:blipFill>
          <a:blip r:embed="rId5"/>
          <a:stretch>
            <a:fillRect/>
          </a:stretch>
        </p:blipFill>
        <p:spPr>
          <a:xfrm>
            <a:off x="9858462" y="5942734"/>
            <a:ext cx="2255566" cy="902226"/>
          </a:xfrm>
          <a:prstGeom prst="rect">
            <a:avLst/>
          </a:prstGeom>
        </p:spPr>
      </p:pic>
    </p:spTree>
    <p:extLst>
      <p:ext uri="{BB962C8B-B14F-4D97-AF65-F5344CB8AC3E}">
        <p14:creationId xmlns:p14="http://schemas.microsoft.com/office/powerpoint/2010/main" val="3540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FAAB89-2791-FD28-AC92-8ACD2D8F18BB}"/>
              </a:ext>
            </a:extLst>
          </p:cNvPr>
          <p:cNvSpPr>
            <a:spLocks noGrp="1"/>
          </p:cNvSpPr>
          <p:nvPr>
            <p:ph type="title"/>
          </p:nvPr>
        </p:nvSpPr>
        <p:spPr/>
        <p:txBody>
          <a:bodyPr/>
          <a:lstStyle/>
          <a:p>
            <a:r>
              <a:rPr lang="en-US" sz="4000" cap="all" spc="100" dirty="0">
                <a:solidFill>
                  <a:schemeClr val="accent1"/>
                </a:solidFill>
              </a:rPr>
              <a:t>FISH GUT Microbiome</a:t>
            </a:r>
          </a:p>
        </p:txBody>
      </p:sp>
      <p:sp>
        <p:nvSpPr>
          <p:cNvPr id="3" name="Zástupný obsah 2">
            <a:extLst>
              <a:ext uri="{FF2B5EF4-FFF2-40B4-BE49-F238E27FC236}">
                <a16:creationId xmlns:a16="http://schemas.microsoft.com/office/drawing/2014/main" id="{FED58EF2-CD75-5810-444B-66C8B48827E9}"/>
              </a:ext>
            </a:extLst>
          </p:cNvPr>
          <p:cNvSpPr>
            <a:spLocks noGrp="1"/>
          </p:cNvSpPr>
          <p:nvPr>
            <p:ph idx="1"/>
          </p:nvPr>
        </p:nvSpPr>
        <p:spPr/>
        <p:txBody>
          <a:bodyPr/>
          <a:lstStyle/>
          <a:p>
            <a:endParaRPr lang="en-US" dirty="0"/>
          </a:p>
        </p:txBody>
      </p:sp>
      <p:pic>
        <p:nvPicPr>
          <p:cNvPr id="13" name="Obrázek 12">
            <a:extLst>
              <a:ext uri="{FF2B5EF4-FFF2-40B4-BE49-F238E27FC236}">
                <a16:creationId xmlns:a16="http://schemas.microsoft.com/office/drawing/2014/main" id="{B7852BF7-3B27-8248-A46B-90C8D82AE943}"/>
              </a:ext>
            </a:extLst>
          </p:cNvPr>
          <p:cNvPicPr>
            <a:picLocks noChangeAspect="1"/>
          </p:cNvPicPr>
          <p:nvPr/>
        </p:nvPicPr>
        <p:blipFill>
          <a:blip r:embed="rId3"/>
          <a:stretch>
            <a:fillRect/>
          </a:stretch>
        </p:blipFill>
        <p:spPr>
          <a:xfrm>
            <a:off x="1233054" y="1973310"/>
            <a:ext cx="10182623" cy="2911380"/>
          </a:xfrm>
          <a:prstGeom prst="rect">
            <a:avLst/>
          </a:prstGeom>
        </p:spPr>
      </p:pic>
      <p:sp>
        <p:nvSpPr>
          <p:cNvPr id="15" name="TextovéPole 14">
            <a:extLst>
              <a:ext uri="{FF2B5EF4-FFF2-40B4-BE49-F238E27FC236}">
                <a16:creationId xmlns:a16="http://schemas.microsoft.com/office/drawing/2014/main" id="{8B1B8792-B7C3-1C99-00BE-68231120D81D}"/>
              </a:ext>
            </a:extLst>
          </p:cNvPr>
          <p:cNvSpPr txBox="1"/>
          <p:nvPr/>
        </p:nvSpPr>
        <p:spPr>
          <a:xfrm>
            <a:off x="704036" y="4873486"/>
            <a:ext cx="10254910" cy="1754326"/>
          </a:xfrm>
          <a:prstGeom prst="rect">
            <a:avLst/>
          </a:prstGeom>
          <a:noFill/>
        </p:spPr>
        <p:txBody>
          <a:bodyPr wrap="square">
            <a:spAutoFit/>
          </a:bodyPr>
          <a:lstStyle/>
          <a:p>
            <a:pPr algn="l"/>
            <a:r>
              <a:rPr lang="en-US" dirty="0"/>
              <a:t>Relative abundance of bacterial phyla and families represented in the 16S rDNA amplicons obtained from individual cod larvae, water and live feed samples. At the phylum level, the microbiota is presented as bar graphs (bottom), and at the family level as a heat map (top) with the abundance of each family represented by a </a:t>
            </a:r>
            <a:r>
              <a:rPr lang="en-US" dirty="0" err="1"/>
              <a:t>coloured</a:t>
            </a:r>
            <a:r>
              <a:rPr lang="en-US" dirty="0"/>
              <a:t> block as specified in the figure. Bars labelled D8, D17, D32 and D61 represent cod larva individuals at the ages 8, 17, 32 and 61 </a:t>
            </a:r>
            <a:r>
              <a:rPr lang="en-US" dirty="0" err="1"/>
              <a:t>dph</a:t>
            </a:r>
            <a:r>
              <a:rPr lang="en-US" dirty="0"/>
              <a:t> respectively. Bars labelled W and F represent water and live feed samples.</a:t>
            </a:r>
          </a:p>
        </p:txBody>
      </p:sp>
      <p:pic>
        <p:nvPicPr>
          <p:cNvPr id="14" name="Obrázek 13">
            <a:extLst>
              <a:ext uri="{FF2B5EF4-FFF2-40B4-BE49-F238E27FC236}">
                <a16:creationId xmlns:a16="http://schemas.microsoft.com/office/drawing/2014/main" id="{5703CC37-D7B5-EB0F-AA19-8FAD49310D95}"/>
              </a:ext>
            </a:extLst>
          </p:cNvPr>
          <p:cNvPicPr>
            <a:picLocks noChangeAspect="1"/>
          </p:cNvPicPr>
          <p:nvPr/>
        </p:nvPicPr>
        <p:blipFill>
          <a:blip r:embed="rId4"/>
          <a:stretch>
            <a:fillRect/>
          </a:stretch>
        </p:blipFill>
        <p:spPr>
          <a:xfrm>
            <a:off x="8929803" y="230188"/>
            <a:ext cx="2950522" cy="1099630"/>
          </a:xfrm>
          <a:prstGeom prst="rect">
            <a:avLst/>
          </a:prstGeom>
        </p:spPr>
      </p:pic>
      <p:sp>
        <p:nvSpPr>
          <p:cNvPr id="16" name="Obdélník 15">
            <a:extLst>
              <a:ext uri="{FF2B5EF4-FFF2-40B4-BE49-F238E27FC236}">
                <a16:creationId xmlns:a16="http://schemas.microsoft.com/office/drawing/2014/main" id="{E7413CE3-CF23-223A-51E9-767C7A7B15A9}"/>
              </a:ext>
            </a:extLst>
          </p:cNvPr>
          <p:cNvSpPr/>
          <p:nvPr/>
        </p:nvSpPr>
        <p:spPr>
          <a:xfrm>
            <a:off x="1155032" y="1690688"/>
            <a:ext cx="914400" cy="30478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délník 18">
            <a:extLst>
              <a:ext uri="{FF2B5EF4-FFF2-40B4-BE49-F238E27FC236}">
                <a16:creationId xmlns:a16="http://schemas.microsoft.com/office/drawing/2014/main" id="{DA8870D4-865C-996F-D0AC-73EF2D517451}"/>
              </a:ext>
            </a:extLst>
          </p:cNvPr>
          <p:cNvSpPr/>
          <p:nvPr/>
        </p:nvSpPr>
        <p:spPr>
          <a:xfrm>
            <a:off x="5731902" y="1838373"/>
            <a:ext cx="765151" cy="29742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66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1C0A64-7F3B-96DB-BCE2-3C5F0DBC40DF}"/>
              </a:ext>
            </a:extLst>
          </p:cNvPr>
          <p:cNvSpPr>
            <a:spLocks noGrp="1"/>
          </p:cNvSpPr>
          <p:nvPr>
            <p:ph type="title"/>
          </p:nvPr>
        </p:nvSpPr>
        <p:spPr>
          <a:xfrm>
            <a:off x="3547024" y="323873"/>
            <a:ext cx="10515600" cy="1325563"/>
          </a:xfrm>
        </p:spPr>
        <p:txBody>
          <a:bodyPr/>
          <a:lstStyle/>
          <a:p>
            <a:r>
              <a:rPr lang="en-US" dirty="0">
                <a:solidFill>
                  <a:schemeClr val="tx2">
                    <a:lumMod val="75000"/>
                    <a:lumOff val="25000"/>
                  </a:schemeClr>
                </a:solidFill>
              </a:rPr>
              <a:t>MICROORGANISMS</a:t>
            </a:r>
          </a:p>
        </p:txBody>
      </p:sp>
      <p:sp>
        <p:nvSpPr>
          <p:cNvPr id="3" name="Zástupný obsah 2">
            <a:extLst>
              <a:ext uri="{FF2B5EF4-FFF2-40B4-BE49-F238E27FC236}">
                <a16:creationId xmlns:a16="http://schemas.microsoft.com/office/drawing/2014/main" id="{D334CD22-4C13-1E83-C67F-E54A646C41F4}"/>
              </a:ext>
            </a:extLst>
          </p:cNvPr>
          <p:cNvSpPr>
            <a:spLocks noGrp="1"/>
          </p:cNvSpPr>
          <p:nvPr>
            <p:ph idx="1"/>
          </p:nvPr>
        </p:nvSpPr>
        <p:spPr/>
        <p:txBody>
          <a:bodyPr>
            <a:normAutofit fontScale="77500" lnSpcReduction="20000"/>
          </a:bodyPr>
          <a:lstStyle/>
          <a:p>
            <a:r>
              <a:rPr lang="en-US" dirty="0"/>
              <a:t>A </a:t>
            </a:r>
            <a:r>
              <a:rPr lang="en-US" b="1" dirty="0"/>
              <a:t>microorganism</a:t>
            </a:r>
            <a:r>
              <a:rPr lang="en-US" dirty="0"/>
              <a:t> is a microscopic organism that is typically too small to be seen with the naked eye and requires a microscope for observation. </a:t>
            </a:r>
          </a:p>
          <a:p>
            <a:r>
              <a:rPr lang="en-US" b="1" dirty="0">
                <a:solidFill>
                  <a:schemeClr val="tx2">
                    <a:lumMod val="75000"/>
                    <a:lumOff val="25000"/>
                  </a:schemeClr>
                </a:solidFill>
              </a:rPr>
              <a:t>Bacteria</a:t>
            </a:r>
            <a:r>
              <a:rPr lang="en-US" dirty="0"/>
              <a:t>: </a:t>
            </a:r>
            <a:r>
              <a:rPr lang="en-US" b="1" dirty="0"/>
              <a:t>prokaryotes </a:t>
            </a:r>
            <a:r>
              <a:rPr lang="en-US" dirty="0"/>
              <a:t>found in almost every habitat on Earth. Bacteria play critical roles in nutrient cycling, fermentation, and pathogenesis.</a:t>
            </a:r>
          </a:p>
          <a:p>
            <a:r>
              <a:rPr lang="en-US" b="1" dirty="0"/>
              <a:t>Cyanobacteria</a:t>
            </a:r>
            <a:r>
              <a:rPr lang="en-US" dirty="0"/>
              <a:t> are a group </a:t>
            </a:r>
            <a:r>
              <a:rPr lang="en-US" b="1" dirty="0"/>
              <a:t>of photosynthetic prokaryotes, </a:t>
            </a:r>
            <a:r>
              <a:rPr lang="en-US" dirty="0"/>
              <a:t>form the base of many food chains. </a:t>
            </a:r>
          </a:p>
          <a:p>
            <a:r>
              <a:rPr lang="en-US" b="1" dirty="0"/>
              <a:t>Fungi</a:t>
            </a:r>
            <a:r>
              <a:rPr lang="en-US" dirty="0"/>
              <a:t>: eukaryotes with highly diverse morphology. They decompose organic matter and are important in nutrient recycling.</a:t>
            </a:r>
          </a:p>
          <a:p>
            <a:r>
              <a:rPr lang="en-US" b="1" dirty="0"/>
              <a:t>Algae</a:t>
            </a:r>
            <a:r>
              <a:rPr lang="en-US" dirty="0"/>
              <a:t>: Photosynthetic microorganisms found in aquatic environments that produce oxygen and form the base of many food chains.</a:t>
            </a:r>
          </a:p>
          <a:p>
            <a:r>
              <a:rPr lang="en-US" dirty="0"/>
              <a:t>Viruses – not a  cell - deserves its own topic</a:t>
            </a:r>
          </a:p>
          <a:p>
            <a:endParaRPr lang="en-US" dirty="0"/>
          </a:p>
        </p:txBody>
      </p:sp>
    </p:spTree>
    <p:extLst>
      <p:ext uri="{BB962C8B-B14F-4D97-AF65-F5344CB8AC3E}">
        <p14:creationId xmlns:p14="http://schemas.microsoft.com/office/powerpoint/2010/main" val="3484495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15AA5E-88A1-A987-17EC-2BBDD2C47AA0}"/>
              </a:ext>
            </a:extLst>
          </p:cNvPr>
          <p:cNvSpPr>
            <a:spLocks noGrp="1"/>
          </p:cNvSpPr>
          <p:nvPr>
            <p:ph type="title"/>
          </p:nvPr>
        </p:nvSpPr>
        <p:spPr>
          <a:xfrm>
            <a:off x="81929" y="0"/>
            <a:ext cx="10515600" cy="1325563"/>
          </a:xfrm>
        </p:spPr>
        <p:txBody>
          <a:bodyPr/>
          <a:lstStyle/>
          <a:p>
            <a:r>
              <a:rPr lang="en-US" dirty="0">
                <a:solidFill>
                  <a:schemeClr val="tx2">
                    <a:lumMod val="75000"/>
                    <a:lumOff val="25000"/>
                  </a:schemeClr>
                </a:solidFill>
              </a:rPr>
              <a:t>DO CYANOBACTERIA INHIBIT FISH GROWTH?</a:t>
            </a:r>
          </a:p>
        </p:txBody>
      </p:sp>
      <p:sp>
        <p:nvSpPr>
          <p:cNvPr id="3" name="Zástupný obsah 2">
            <a:extLst>
              <a:ext uri="{FF2B5EF4-FFF2-40B4-BE49-F238E27FC236}">
                <a16:creationId xmlns:a16="http://schemas.microsoft.com/office/drawing/2014/main" id="{81DEF438-6D01-D905-BAE0-25DF096F205F}"/>
              </a:ext>
            </a:extLst>
          </p:cNvPr>
          <p:cNvSpPr>
            <a:spLocks noGrp="1"/>
          </p:cNvSpPr>
          <p:nvPr>
            <p:ph idx="1"/>
          </p:nvPr>
        </p:nvSpPr>
        <p:spPr>
          <a:xfrm>
            <a:off x="260684" y="1325563"/>
            <a:ext cx="4785704" cy="5228318"/>
          </a:xfrm>
        </p:spPr>
        <p:txBody>
          <a:bodyPr>
            <a:normAutofit fontScale="77500" lnSpcReduction="20000"/>
          </a:bodyPr>
          <a:lstStyle/>
          <a:p>
            <a:r>
              <a:rPr lang="en-US" dirty="0"/>
              <a:t>The paddy fields were planted with Red Rice. After a month, the rice turned green, common carp at an average weight of 38.46 g were put in paddy fields at a uniform density of 0.4 individuals per square meter. No feed and fertilizer were added during the experiment. Two months later, 50 fish were randomly collected from the same rice terrace. The weight of the 50 fish varies greatly, from 48.01 g to 248.15 g, which were far from normal distribution </a:t>
            </a:r>
          </a:p>
        </p:txBody>
      </p:sp>
      <p:pic>
        <p:nvPicPr>
          <p:cNvPr id="9" name="Obrázek 8">
            <a:extLst>
              <a:ext uri="{FF2B5EF4-FFF2-40B4-BE49-F238E27FC236}">
                <a16:creationId xmlns:a16="http://schemas.microsoft.com/office/drawing/2014/main" id="{638877D8-FBC6-F0B9-AA4B-40994C9ED053}"/>
              </a:ext>
            </a:extLst>
          </p:cNvPr>
          <p:cNvPicPr>
            <a:picLocks noChangeAspect="1"/>
          </p:cNvPicPr>
          <p:nvPr/>
        </p:nvPicPr>
        <p:blipFill>
          <a:blip r:embed="rId2"/>
          <a:stretch>
            <a:fillRect/>
          </a:stretch>
        </p:blipFill>
        <p:spPr>
          <a:xfrm>
            <a:off x="5285386" y="1575973"/>
            <a:ext cx="2643998" cy="2107715"/>
          </a:xfrm>
          <a:prstGeom prst="rect">
            <a:avLst/>
          </a:prstGeom>
        </p:spPr>
      </p:pic>
      <p:pic>
        <p:nvPicPr>
          <p:cNvPr id="11" name="Obrázek 10">
            <a:extLst>
              <a:ext uri="{FF2B5EF4-FFF2-40B4-BE49-F238E27FC236}">
                <a16:creationId xmlns:a16="http://schemas.microsoft.com/office/drawing/2014/main" id="{20021EC6-0846-14B2-2BA6-751E7F90BE16}"/>
              </a:ext>
            </a:extLst>
          </p:cNvPr>
          <p:cNvPicPr>
            <a:picLocks noChangeAspect="1"/>
          </p:cNvPicPr>
          <p:nvPr/>
        </p:nvPicPr>
        <p:blipFill>
          <a:blip r:embed="rId3"/>
          <a:stretch>
            <a:fillRect/>
          </a:stretch>
        </p:blipFill>
        <p:spPr>
          <a:xfrm>
            <a:off x="8008124" y="1574607"/>
            <a:ext cx="4049158" cy="2024579"/>
          </a:xfrm>
          <a:prstGeom prst="rect">
            <a:avLst/>
          </a:prstGeom>
        </p:spPr>
      </p:pic>
      <p:pic>
        <p:nvPicPr>
          <p:cNvPr id="13" name="Obrázek 12" descr="Obsah obrázku text, snímek obrazovky, řada/pruh, diagram&#10;&#10;Popis byl vytvořen automaticky">
            <a:extLst>
              <a:ext uri="{FF2B5EF4-FFF2-40B4-BE49-F238E27FC236}">
                <a16:creationId xmlns:a16="http://schemas.microsoft.com/office/drawing/2014/main" id="{A9FFECB4-6190-CE2F-0346-F234E1BBC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29" y="3766825"/>
            <a:ext cx="3172358" cy="3030403"/>
          </a:xfrm>
          <a:prstGeom prst="rect">
            <a:avLst/>
          </a:prstGeom>
        </p:spPr>
      </p:pic>
      <p:pic>
        <p:nvPicPr>
          <p:cNvPr id="15" name="Obrázek 14" descr="Obsah obrázku text, snímek obrazovky, Písmo&#10;&#10;Popis byl vytvořen automaticky">
            <a:extLst>
              <a:ext uri="{FF2B5EF4-FFF2-40B4-BE49-F238E27FC236}">
                <a16:creationId xmlns:a16="http://schemas.microsoft.com/office/drawing/2014/main" id="{518EDE5A-83D7-233B-3F66-07E5285311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27887" y="113662"/>
            <a:ext cx="2764113" cy="1211901"/>
          </a:xfrm>
          <a:prstGeom prst="rect">
            <a:avLst/>
          </a:prstGeom>
        </p:spPr>
      </p:pic>
    </p:spTree>
    <p:extLst>
      <p:ext uri="{BB962C8B-B14F-4D97-AF65-F5344CB8AC3E}">
        <p14:creationId xmlns:p14="http://schemas.microsoft.com/office/powerpoint/2010/main" val="561033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CF9D46-42A2-B131-AC9E-A78556A421E3}"/>
              </a:ext>
            </a:extLst>
          </p:cNvPr>
          <p:cNvSpPr>
            <a:spLocks noGrp="1"/>
          </p:cNvSpPr>
          <p:nvPr>
            <p:ph type="title"/>
          </p:nvPr>
        </p:nvSpPr>
        <p:spPr>
          <a:xfrm>
            <a:off x="666321" y="126892"/>
            <a:ext cx="10515600" cy="1325563"/>
          </a:xfrm>
        </p:spPr>
        <p:txBody>
          <a:bodyPr/>
          <a:lstStyle/>
          <a:p>
            <a:r>
              <a:rPr lang="en-US" dirty="0">
                <a:solidFill>
                  <a:schemeClr val="tx2">
                    <a:lumMod val="75000"/>
                    <a:lumOff val="25000"/>
                  </a:schemeClr>
                </a:solidFill>
              </a:rPr>
              <a:t>PROBIOTICS (0)</a:t>
            </a:r>
          </a:p>
        </p:txBody>
      </p:sp>
      <p:sp>
        <p:nvSpPr>
          <p:cNvPr id="3" name="Zástupný obsah 2">
            <a:extLst>
              <a:ext uri="{FF2B5EF4-FFF2-40B4-BE49-F238E27FC236}">
                <a16:creationId xmlns:a16="http://schemas.microsoft.com/office/drawing/2014/main" id="{FAE79C8E-1E81-B8E4-822B-CB00A038EDA4}"/>
              </a:ext>
            </a:extLst>
          </p:cNvPr>
          <p:cNvSpPr>
            <a:spLocks noGrp="1"/>
          </p:cNvSpPr>
          <p:nvPr>
            <p:ph idx="1"/>
          </p:nvPr>
        </p:nvSpPr>
        <p:spPr>
          <a:xfrm>
            <a:off x="432564" y="1877863"/>
            <a:ext cx="3238786" cy="4351338"/>
          </a:xfrm>
        </p:spPr>
        <p:txBody>
          <a:bodyPr/>
          <a:lstStyle/>
          <a:p>
            <a:r>
              <a:rPr lang="en-US" b="0" i="1" dirty="0">
                <a:solidFill>
                  <a:srgbClr val="282828"/>
                </a:solidFill>
                <a:effectLst/>
                <a:latin typeface="MuseoSans"/>
              </a:rPr>
              <a:t>Bacillus subtilis</a:t>
            </a:r>
            <a:r>
              <a:rPr lang="en-US" b="0" i="0" dirty="0">
                <a:solidFill>
                  <a:srgbClr val="282828"/>
                </a:solidFill>
                <a:effectLst/>
                <a:latin typeface="MuseoSans"/>
              </a:rPr>
              <a:t> probiotic supplementation</a:t>
            </a:r>
            <a:endParaRPr lang="en-US" dirty="0"/>
          </a:p>
        </p:txBody>
      </p:sp>
      <p:pic>
        <p:nvPicPr>
          <p:cNvPr id="5" name="Obrázek 4" descr="Obsah obrázku text, řada/pruh, snímek obrazovky, Písmo&#10;&#10;Popis byl vytvořen automaticky">
            <a:extLst>
              <a:ext uri="{FF2B5EF4-FFF2-40B4-BE49-F238E27FC236}">
                <a16:creationId xmlns:a16="http://schemas.microsoft.com/office/drawing/2014/main" id="{D5A39B35-C792-F42D-EA55-B7641C7CC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686" y="1033184"/>
            <a:ext cx="5484209" cy="2768220"/>
          </a:xfrm>
          <a:prstGeom prst="rect">
            <a:avLst/>
          </a:prstGeom>
        </p:spPr>
      </p:pic>
      <p:pic>
        <p:nvPicPr>
          <p:cNvPr id="7" name="Obrázek 6">
            <a:extLst>
              <a:ext uri="{FF2B5EF4-FFF2-40B4-BE49-F238E27FC236}">
                <a16:creationId xmlns:a16="http://schemas.microsoft.com/office/drawing/2014/main" id="{86CF165D-56C0-AADC-98FF-93304B3164D5}"/>
              </a:ext>
            </a:extLst>
          </p:cNvPr>
          <p:cNvPicPr>
            <a:picLocks noChangeAspect="1"/>
          </p:cNvPicPr>
          <p:nvPr/>
        </p:nvPicPr>
        <p:blipFill>
          <a:blip r:embed="rId4"/>
          <a:stretch>
            <a:fillRect/>
          </a:stretch>
        </p:blipFill>
        <p:spPr>
          <a:xfrm>
            <a:off x="4063137" y="4234588"/>
            <a:ext cx="7779913" cy="1932455"/>
          </a:xfrm>
          <a:prstGeom prst="rect">
            <a:avLst/>
          </a:prstGeom>
        </p:spPr>
      </p:pic>
      <p:pic>
        <p:nvPicPr>
          <p:cNvPr id="11" name="Obrázek 10">
            <a:extLst>
              <a:ext uri="{FF2B5EF4-FFF2-40B4-BE49-F238E27FC236}">
                <a16:creationId xmlns:a16="http://schemas.microsoft.com/office/drawing/2014/main" id="{723916B8-E401-E614-E59D-2BD7FB818E5C}"/>
              </a:ext>
            </a:extLst>
          </p:cNvPr>
          <p:cNvPicPr>
            <a:picLocks noChangeAspect="1"/>
          </p:cNvPicPr>
          <p:nvPr/>
        </p:nvPicPr>
        <p:blipFill>
          <a:blip r:embed="rId5"/>
          <a:stretch>
            <a:fillRect/>
          </a:stretch>
        </p:blipFill>
        <p:spPr>
          <a:xfrm>
            <a:off x="374160" y="3860449"/>
            <a:ext cx="3003704" cy="2419474"/>
          </a:xfrm>
          <a:prstGeom prst="rect">
            <a:avLst/>
          </a:prstGeom>
        </p:spPr>
      </p:pic>
      <p:pic>
        <p:nvPicPr>
          <p:cNvPr id="13" name="Obrázek 12" descr="Obsah obrázku text, snímek obrazovky, Písmo&#10;&#10;Popis byl vytvořen automaticky">
            <a:extLst>
              <a:ext uri="{FF2B5EF4-FFF2-40B4-BE49-F238E27FC236}">
                <a16:creationId xmlns:a16="http://schemas.microsoft.com/office/drawing/2014/main" id="{27AB2825-C1E0-C45F-7BEB-9593EE61DD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82871" y="126892"/>
            <a:ext cx="2202034" cy="1553855"/>
          </a:xfrm>
          <a:prstGeom prst="rect">
            <a:avLst/>
          </a:prstGeom>
        </p:spPr>
      </p:pic>
    </p:spTree>
    <p:extLst>
      <p:ext uri="{BB962C8B-B14F-4D97-AF65-F5344CB8AC3E}">
        <p14:creationId xmlns:p14="http://schemas.microsoft.com/office/powerpoint/2010/main" val="2964307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F47CA-2C50-1AD3-B281-CDF4DE590E9C}"/>
              </a:ext>
            </a:extLst>
          </p:cNvPr>
          <p:cNvSpPr>
            <a:spLocks noGrp="1"/>
          </p:cNvSpPr>
          <p:nvPr>
            <p:ph type="title"/>
          </p:nvPr>
        </p:nvSpPr>
        <p:spPr/>
        <p:txBody>
          <a:bodyPr/>
          <a:lstStyle/>
          <a:p>
            <a:r>
              <a:rPr lang="en-US" dirty="0">
                <a:solidFill>
                  <a:schemeClr val="tx2">
                    <a:lumMod val="75000"/>
                    <a:lumOff val="25000"/>
                  </a:schemeClr>
                </a:solidFill>
              </a:rPr>
              <a:t>PROBIOTICS (0+)</a:t>
            </a:r>
            <a:endParaRPr lang="en-US" dirty="0"/>
          </a:p>
        </p:txBody>
      </p:sp>
      <p:pic>
        <p:nvPicPr>
          <p:cNvPr id="5" name="Zástupný obsah 4" descr="Obsah obrázku text, snímek obrazovky, Písmo, řada/pruh&#10;&#10;Popis byl vytvořen automaticky">
            <a:extLst>
              <a:ext uri="{FF2B5EF4-FFF2-40B4-BE49-F238E27FC236}">
                <a16:creationId xmlns:a16="http://schemas.microsoft.com/office/drawing/2014/main" id="{8F802453-C84D-30D2-9FF2-806DC49C77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5897" y="2034037"/>
            <a:ext cx="5799323" cy="2667231"/>
          </a:xfrm>
        </p:spPr>
      </p:pic>
      <p:sp>
        <p:nvSpPr>
          <p:cNvPr id="7" name="TextovéPole 6">
            <a:extLst>
              <a:ext uri="{FF2B5EF4-FFF2-40B4-BE49-F238E27FC236}">
                <a16:creationId xmlns:a16="http://schemas.microsoft.com/office/drawing/2014/main" id="{03C1271F-A9A5-9F5D-D527-BC801751A07E}"/>
              </a:ext>
            </a:extLst>
          </p:cNvPr>
          <p:cNvSpPr txBox="1"/>
          <p:nvPr/>
        </p:nvSpPr>
        <p:spPr>
          <a:xfrm>
            <a:off x="6499117" y="4896963"/>
            <a:ext cx="5746103" cy="1477328"/>
          </a:xfrm>
          <a:prstGeom prst="rect">
            <a:avLst/>
          </a:prstGeom>
          <a:noFill/>
        </p:spPr>
        <p:txBody>
          <a:bodyPr wrap="square">
            <a:spAutoFit/>
          </a:bodyPr>
          <a:lstStyle/>
          <a:p>
            <a:r>
              <a:rPr lang="en-US" dirty="0">
                <a:solidFill>
                  <a:srgbClr val="000000"/>
                </a:solidFill>
                <a:latin typeface="Helvetica Neue LT Std"/>
              </a:rPr>
              <a:t>Specific growth rates (SGR) of the different treatment groups entire </a:t>
            </a:r>
            <a:r>
              <a:rPr lang="en-US" sz="1800" b="0" i="0" u="none" strike="noStrike" baseline="0" dirty="0">
                <a:solidFill>
                  <a:srgbClr val="000000"/>
                </a:solidFill>
                <a:latin typeface="Helvetica Neue LT Std"/>
              </a:rPr>
              <a:t>8-week growth period Asterisks above bars indicate significant difference of the control </a:t>
            </a:r>
            <a:r>
              <a:rPr lang="en-US" dirty="0">
                <a:solidFill>
                  <a:srgbClr val="000000"/>
                </a:solidFill>
                <a:latin typeface="Helvetica Neue LT Std"/>
              </a:rPr>
              <a:t>groups (46 fish per group) </a:t>
            </a:r>
            <a:r>
              <a:rPr lang="en-US" sz="1800" b="0" i="0" u="none" strike="noStrike" baseline="0" dirty="0">
                <a:solidFill>
                  <a:srgbClr val="000000"/>
                </a:solidFill>
                <a:latin typeface="Helvetica Neue LT Std"/>
              </a:rPr>
              <a:t>to the treatment group based on one-sample </a:t>
            </a:r>
            <a:r>
              <a:rPr lang="en-US" sz="1800" b="0" i="1" u="none" strike="noStrike" baseline="0" dirty="0">
                <a:solidFill>
                  <a:srgbClr val="000000"/>
                </a:solidFill>
                <a:latin typeface="Helvetica Neue LT Std"/>
              </a:rPr>
              <a:t>t</a:t>
            </a:r>
            <a:r>
              <a:rPr lang="en-US" sz="1800" b="0" i="0" u="none" strike="noStrike" baseline="0" dirty="0">
                <a:solidFill>
                  <a:srgbClr val="000000"/>
                </a:solidFill>
                <a:latin typeface="Helvetica Neue LT Std"/>
              </a:rPr>
              <a:t>-tests (</a:t>
            </a:r>
            <a:r>
              <a:rPr lang="en-US" sz="1800" b="0" i="1" u="none" strike="noStrike" baseline="0" dirty="0">
                <a:solidFill>
                  <a:srgbClr val="000000"/>
                </a:solidFill>
                <a:latin typeface="Helvetica Neue LT Std"/>
              </a:rPr>
              <a:t>p </a:t>
            </a:r>
            <a:r>
              <a:rPr lang="en-US" sz="1800" b="0" i="0" u="none" strike="noStrike" baseline="0" dirty="0">
                <a:solidFill>
                  <a:srgbClr val="000000"/>
                </a:solidFill>
                <a:latin typeface="Helvetica Neue LT Std"/>
              </a:rPr>
              <a:t>&lt; 0.05).</a:t>
            </a:r>
            <a:endParaRPr lang="en-US" dirty="0"/>
          </a:p>
        </p:txBody>
      </p:sp>
      <p:pic>
        <p:nvPicPr>
          <p:cNvPr id="11" name="Obrázek 10">
            <a:extLst>
              <a:ext uri="{FF2B5EF4-FFF2-40B4-BE49-F238E27FC236}">
                <a16:creationId xmlns:a16="http://schemas.microsoft.com/office/drawing/2014/main" id="{02CA4376-8645-457A-E70D-4A3A6D627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986" y="4616220"/>
            <a:ext cx="3246401" cy="365792"/>
          </a:xfrm>
          <a:prstGeom prst="rect">
            <a:avLst/>
          </a:prstGeom>
        </p:spPr>
      </p:pic>
      <p:pic>
        <p:nvPicPr>
          <p:cNvPr id="13" name="Obrázek 12" descr="Obsah obrázku text, Písmo, snímek obrazovky&#10;&#10;Popis byl vytvořen automaticky">
            <a:extLst>
              <a:ext uri="{FF2B5EF4-FFF2-40B4-BE49-F238E27FC236}">
                <a16:creationId xmlns:a16="http://schemas.microsoft.com/office/drawing/2014/main" id="{85225672-1466-2EBA-CF73-D233047B7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897" y="21775"/>
            <a:ext cx="5588935" cy="2012262"/>
          </a:xfrm>
          <a:prstGeom prst="rect">
            <a:avLst/>
          </a:prstGeom>
        </p:spPr>
      </p:pic>
      <p:pic>
        <p:nvPicPr>
          <p:cNvPr id="15" name="Obrázek 14" descr="Obsah obrázku text, snímek obrazovky, Písmo, účtenka&#10;&#10;Popis byl vytvořen automaticky">
            <a:extLst>
              <a:ext uri="{FF2B5EF4-FFF2-40B4-BE49-F238E27FC236}">
                <a16:creationId xmlns:a16="http://schemas.microsoft.com/office/drawing/2014/main" id="{CDAE31C4-0580-8CDB-EED0-1B1833CFE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74" y="4329891"/>
            <a:ext cx="5589103" cy="1899265"/>
          </a:xfrm>
          <a:prstGeom prst="rect">
            <a:avLst/>
          </a:prstGeom>
        </p:spPr>
      </p:pic>
      <p:pic>
        <p:nvPicPr>
          <p:cNvPr id="17" name="Obrázek 16" descr="Obsah obrázku text, snímek obrazovky, Písmo&#10;&#10;Popis byl vytvořen automaticky">
            <a:extLst>
              <a:ext uri="{FF2B5EF4-FFF2-40B4-BE49-F238E27FC236}">
                <a16:creationId xmlns:a16="http://schemas.microsoft.com/office/drawing/2014/main" id="{E75E0BEB-C097-64AE-51FE-AE92EDD94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57" y="1690688"/>
            <a:ext cx="3231792" cy="2093749"/>
          </a:xfrm>
          <a:prstGeom prst="rect">
            <a:avLst/>
          </a:prstGeom>
        </p:spPr>
      </p:pic>
      <p:sp>
        <p:nvSpPr>
          <p:cNvPr id="21" name="TextovéPole 20">
            <a:extLst>
              <a:ext uri="{FF2B5EF4-FFF2-40B4-BE49-F238E27FC236}">
                <a16:creationId xmlns:a16="http://schemas.microsoft.com/office/drawing/2014/main" id="{B59C688C-9031-D686-541C-644D571F928F}"/>
              </a:ext>
            </a:extLst>
          </p:cNvPr>
          <p:cNvSpPr txBox="1"/>
          <p:nvPr/>
        </p:nvSpPr>
        <p:spPr>
          <a:xfrm>
            <a:off x="1493636" y="6308209"/>
            <a:ext cx="6122354" cy="369332"/>
          </a:xfrm>
          <a:prstGeom prst="rect">
            <a:avLst/>
          </a:prstGeom>
          <a:noFill/>
        </p:spPr>
        <p:txBody>
          <a:bodyPr wrap="square">
            <a:spAutoFit/>
          </a:bodyPr>
          <a:lstStyle/>
          <a:p>
            <a:r>
              <a:rPr lang="en-US" dirty="0">
                <a:solidFill>
                  <a:srgbClr val="000000"/>
                </a:solidFill>
                <a:latin typeface="Helvetica Neue LT Std"/>
              </a:rPr>
              <a:t>(? fish per group) </a:t>
            </a:r>
            <a:endParaRPr lang="en-US" dirty="0"/>
          </a:p>
        </p:txBody>
      </p:sp>
    </p:spTree>
    <p:extLst>
      <p:ext uri="{BB962C8B-B14F-4D97-AF65-F5344CB8AC3E}">
        <p14:creationId xmlns:p14="http://schemas.microsoft.com/office/powerpoint/2010/main" val="1839032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98B0F6-C20B-AE6F-FFEA-4427BB9BC988}"/>
              </a:ext>
            </a:extLst>
          </p:cNvPr>
          <p:cNvSpPr>
            <a:spLocks noGrp="1"/>
          </p:cNvSpPr>
          <p:nvPr>
            <p:ph type="title"/>
          </p:nvPr>
        </p:nvSpPr>
        <p:spPr>
          <a:xfrm>
            <a:off x="838200" y="199875"/>
            <a:ext cx="10515600" cy="1325563"/>
          </a:xfrm>
        </p:spPr>
        <p:txBody>
          <a:bodyPr/>
          <a:lstStyle/>
          <a:p>
            <a:r>
              <a:rPr lang="en-US" dirty="0">
                <a:solidFill>
                  <a:schemeClr val="tx2">
                    <a:lumMod val="75000"/>
                    <a:lumOff val="25000"/>
                  </a:schemeClr>
                </a:solidFill>
              </a:rPr>
              <a:t>FISH SKIN MICROBIOME</a:t>
            </a:r>
          </a:p>
        </p:txBody>
      </p:sp>
      <p:pic>
        <p:nvPicPr>
          <p:cNvPr id="1026" name="Picture 2">
            <a:extLst>
              <a:ext uri="{FF2B5EF4-FFF2-40B4-BE49-F238E27FC236}">
                <a16:creationId xmlns:a16="http://schemas.microsoft.com/office/drawing/2014/main" id="{CF4FC5D7-A035-C0C9-97DE-F50CA1E0248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900110" y="1662866"/>
            <a:ext cx="3648660" cy="3558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187B66B-4BB5-274C-FEF9-67EDA394851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47340" y="3972281"/>
            <a:ext cx="3648660" cy="2555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B8828BA-157E-4AC7-67B9-4B35FD074BB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4783" y="1410791"/>
            <a:ext cx="6365356" cy="1686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9D8F8E3-AF3C-8E6D-38E7-6A41C9F72404}"/>
              </a:ext>
            </a:extLst>
          </p:cNvPr>
          <p:cNvSpPr txBox="1"/>
          <p:nvPr/>
        </p:nvSpPr>
        <p:spPr>
          <a:xfrm>
            <a:off x="495015" y="3642404"/>
            <a:ext cx="1911302" cy="2308324"/>
          </a:xfrm>
          <a:prstGeom prst="rect">
            <a:avLst/>
          </a:prstGeom>
          <a:noFill/>
        </p:spPr>
        <p:txBody>
          <a:bodyPr wrap="square">
            <a:spAutoFit/>
          </a:bodyPr>
          <a:lstStyle/>
          <a:p>
            <a:r>
              <a:rPr lang="en-US" b="1" i="0" dirty="0">
                <a:solidFill>
                  <a:srgbClr val="282828"/>
                </a:solidFill>
                <a:effectLst/>
                <a:latin typeface="MuseoSans"/>
              </a:rPr>
              <a:t>.</a:t>
            </a:r>
            <a:r>
              <a:rPr lang="en-US" b="0" i="0" dirty="0">
                <a:solidFill>
                  <a:srgbClr val="282828"/>
                </a:solidFill>
                <a:effectLst/>
                <a:latin typeface="MuseoSans"/>
              </a:rPr>
              <a:t> Body sites of </a:t>
            </a:r>
            <a:r>
              <a:rPr lang="en-US" b="0" i="1" dirty="0" err="1">
                <a:solidFill>
                  <a:srgbClr val="282828"/>
                </a:solidFill>
                <a:effectLst/>
                <a:latin typeface="MuseoSans"/>
              </a:rPr>
              <a:t>Perca</a:t>
            </a:r>
            <a:r>
              <a:rPr lang="en-US" b="0" i="1" dirty="0">
                <a:solidFill>
                  <a:srgbClr val="282828"/>
                </a:solidFill>
                <a:effectLst/>
                <a:latin typeface="MuseoSans"/>
              </a:rPr>
              <a:t> fluviatilis</a:t>
            </a:r>
            <a:r>
              <a:rPr lang="en-US" b="0" i="0" dirty="0">
                <a:solidFill>
                  <a:srgbClr val="282828"/>
                </a:solidFill>
                <a:effectLst/>
                <a:latin typeface="MuseoSans"/>
              </a:rPr>
              <a:t> that were sampled to characterize variation in skin-associated microbiomes</a:t>
            </a:r>
            <a:endParaRPr lang="en-US" dirty="0"/>
          </a:p>
        </p:txBody>
      </p:sp>
      <p:sp>
        <p:nvSpPr>
          <p:cNvPr id="7" name="TextovéPole 6">
            <a:extLst>
              <a:ext uri="{FF2B5EF4-FFF2-40B4-BE49-F238E27FC236}">
                <a16:creationId xmlns:a16="http://schemas.microsoft.com/office/drawing/2014/main" id="{BD7C1DE6-4187-78CF-4FF0-3C60EDFEF456}"/>
              </a:ext>
            </a:extLst>
          </p:cNvPr>
          <p:cNvSpPr txBox="1"/>
          <p:nvPr/>
        </p:nvSpPr>
        <p:spPr>
          <a:xfrm>
            <a:off x="6221896" y="6213470"/>
            <a:ext cx="6096000" cy="369332"/>
          </a:xfrm>
          <a:prstGeom prst="rect">
            <a:avLst/>
          </a:prstGeom>
          <a:noFill/>
        </p:spPr>
        <p:txBody>
          <a:bodyPr wrap="square">
            <a:spAutoFit/>
          </a:bodyPr>
          <a:lstStyle/>
          <a:p>
            <a:r>
              <a:rPr lang="en-US" b="0" i="0" dirty="0">
                <a:solidFill>
                  <a:srgbClr val="282828"/>
                </a:solidFill>
                <a:effectLst/>
                <a:latin typeface="MuseoSans"/>
              </a:rPr>
              <a:t>.</a:t>
            </a:r>
            <a:endParaRPr lang="en-US" dirty="0"/>
          </a:p>
        </p:txBody>
      </p:sp>
      <p:sp>
        <p:nvSpPr>
          <p:cNvPr id="9" name="TextovéPole 8">
            <a:extLst>
              <a:ext uri="{FF2B5EF4-FFF2-40B4-BE49-F238E27FC236}">
                <a16:creationId xmlns:a16="http://schemas.microsoft.com/office/drawing/2014/main" id="{388B71CC-FA15-9CC5-A7F9-7B59100386E9}"/>
              </a:ext>
            </a:extLst>
          </p:cNvPr>
          <p:cNvSpPr txBox="1"/>
          <p:nvPr/>
        </p:nvSpPr>
        <p:spPr>
          <a:xfrm>
            <a:off x="7143320" y="5162233"/>
            <a:ext cx="5101390" cy="1477328"/>
          </a:xfrm>
          <a:prstGeom prst="rect">
            <a:avLst/>
          </a:prstGeom>
          <a:noFill/>
        </p:spPr>
        <p:txBody>
          <a:bodyPr wrap="square">
            <a:spAutoFit/>
          </a:bodyPr>
          <a:lstStyle/>
          <a:p>
            <a:r>
              <a:rPr lang="en-US" b="0" i="0" dirty="0">
                <a:solidFill>
                  <a:srgbClr val="282828"/>
                </a:solidFill>
                <a:effectLst/>
                <a:latin typeface="MuseoSans"/>
              </a:rPr>
              <a:t>Comparison of phylum-level composition in fish skin microbiome and bacterioplankton communities, ordered by increasing relative abundance from left to right. The 12 most abundant phyla based on relative abundance among fish skin microbiome</a:t>
            </a:r>
            <a:endParaRPr lang="en-US" dirty="0"/>
          </a:p>
        </p:txBody>
      </p:sp>
      <p:pic>
        <p:nvPicPr>
          <p:cNvPr id="11" name="Obrázek 10" descr="Obsah obrázku text, snímek obrazovky, Písmo&#10;&#10;Popis byl vytvořen automaticky">
            <a:extLst>
              <a:ext uri="{FF2B5EF4-FFF2-40B4-BE49-F238E27FC236}">
                <a16:creationId xmlns:a16="http://schemas.microsoft.com/office/drawing/2014/main" id="{65777167-F339-4039-76BE-DD90AFA09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461" y="16168"/>
            <a:ext cx="4810539" cy="1528529"/>
          </a:xfrm>
          <a:prstGeom prst="rect">
            <a:avLst/>
          </a:prstGeom>
        </p:spPr>
      </p:pic>
    </p:spTree>
    <p:extLst>
      <p:ext uri="{BB962C8B-B14F-4D97-AF65-F5344CB8AC3E}">
        <p14:creationId xmlns:p14="http://schemas.microsoft.com/office/powerpoint/2010/main" val="270908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732BEE-C15E-0463-73F9-F6B62786B305}"/>
              </a:ext>
            </a:extLst>
          </p:cNvPr>
          <p:cNvSpPr>
            <a:spLocks noGrp="1"/>
          </p:cNvSpPr>
          <p:nvPr>
            <p:ph type="title"/>
          </p:nvPr>
        </p:nvSpPr>
        <p:spPr>
          <a:xfrm>
            <a:off x="122545" y="159778"/>
            <a:ext cx="10515600" cy="1325563"/>
          </a:xfrm>
        </p:spPr>
        <p:txBody>
          <a:bodyPr/>
          <a:lstStyle/>
          <a:p>
            <a:r>
              <a:rPr lang="en-US" dirty="0">
                <a:solidFill>
                  <a:schemeClr val="tx2">
                    <a:lumMod val="75000"/>
                    <a:lumOff val="25000"/>
                  </a:schemeClr>
                </a:solidFill>
              </a:rPr>
              <a:t>MICROORGANISMS PROTECT FISH</a:t>
            </a:r>
          </a:p>
        </p:txBody>
      </p:sp>
      <p:sp>
        <p:nvSpPr>
          <p:cNvPr id="3" name="Zástupný obsah 2">
            <a:extLst>
              <a:ext uri="{FF2B5EF4-FFF2-40B4-BE49-F238E27FC236}">
                <a16:creationId xmlns:a16="http://schemas.microsoft.com/office/drawing/2014/main" id="{899F2F38-A984-56FA-2B3D-77A262299E59}"/>
              </a:ext>
            </a:extLst>
          </p:cNvPr>
          <p:cNvSpPr>
            <a:spLocks noGrp="1"/>
          </p:cNvSpPr>
          <p:nvPr>
            <p:ph idx="1"/>
          </p:nvPr>
        </p:nvSpPr>
        <p:spPr>
          <a:xfrm>
            <a:off x="122545" y="1447937"/>
            <a:ext cx="3436024" cy="5158271"/>
          </a:xfrm>
        </p:spPr>
        <p:txBody>
          <a:bodyPr>
            <a:normAutofit/>
          </a:bodyPr>
          <a:lstStyle/>
          <a:p>
            <a:r>
              <a:rPr lang="en-US" b="0" i="1" dirty="0">
                <a:solidFill>
                  <a:srgbClr val="333333"/>
                </a:solidFill>
                <a:effectLst/>
                <a:latin typeface="Source Serif Pro" panose="020F0502020204030204" pitchFamily="18" charset="0"/>
              </a:rPr>
              <a:t>Arthrobacter</a:t>
            </a:r>
            <a:r>
              <a:rPr lang="en-US" b="0" i="0" dirty="0">
                <a:solidFill>
                  <a:srgbClr val="333333"/>
                </a:solidFill>
                <a:effectLst/>
                <a:latin typeface="Source Serif Pro" panose="020F0502020204030204" pitchFamily="18" charset="0"/>
              </a:rPr>
              <a:t> sp. skin isolates, a </a:t>
            </a:r>
            <a:r>
              <a:rPr lang="en-US" b="0" i="1" dirty="0" err="1">
                <a:solidFill>
                  <a:srgbClr val="333333"/>
                </a:solidFill>
                <a:effectLst/>
                <a:latin typeface="Source Serif Pro" panose="020F0502020204030204" pitchFamily="18" charset="0"/>
              </a:rPr>
              <a:t>Psychrobacter</a:t>
            </a:r>
            <a:r>
              <a:rPr lang="en-US" b="0" i="0" dirty="0">
                <a:solidFill>
                  <a:srgbClr val="333333"/>
                </a:solidFill>
                <a:effectLst/>
                <a:latin typeface="Source Serif Pro" panose="020F0502020204030204" pitchFamily="18" charset="0"/>
              </a:rPr>
              <a:t> sp. strain, and a combined skin aerobic bacterial sample inhibit the growth of </a:t>
            </a:r>
            <a:r>
              <a:rPr lang="en-US" b="0" i="1" dirty="0">
                <a:solidFill>
                  <a:srgbClr val="333333"/>
                </a:solidFill>
                <a:effectLst/>
                <a:latin typeface="Source Serif Pro" panose="020F0502020204030204" pitchFamily="18" charset="0"/>
              </a:rPr>
              <a:t>Saprolegnia australis</a:t>
            </a:r>
            <a:r>
              <a:rPr lang="en-US" b="0" i="0" dirty="0">
                <a:solidFill>
                  <a:srgbClr val="333333"/>
                </a:solidFill>
                <a:effectLst/>
                <a:latin typeface="Source Serif Pro" panose="020F0502020204030204" pitchFamily="18" charset="0"/>
              </a:rPr>
              <a:t> and </a:t>
            </a:r>
            <a:br>
              <a:rPr lang="en-US" b="0" i="0" dirty="0">
                <a:solidFill>
                  <a:srgbClr val="333333"/>
                </a:solidFill>
                <a:effectLst/>
                <a:latin typeface="Source Serif Pro" panose="020F0502020204030204" pitchFamily="18" charset="0"/>
              </a:rPr>
            </a:br>
            <a:r>
              <a:rPr lang="en-US" b="0" i="1" dirty="0">
                <a:solidFill>
                  <a:srgbClr val="333333"/>
                </a:solidFill>
                <a:effectLst/>
                <a:latin typeface="Source Serif Pro" panose="020F0502020204030204" pitchFamily="18" charset="0"/>
              </a:rPr>
              <a:t>Mucor </a:t>
            </a:r>
            <a:r>
              <a:rPr lang="en-US" b="0" i="1" dirty="0" err="1">
                <a:solidFill>
                  <a:srgbClr val="333333"/>
                </a:solidFill>
                <a:effectLst/>
                <a:latin typeface="Source Serif Pro" panose="020F0502020204030204" pitchFamily="18" charset="0"/>
              </a:rPr>
              <a:t>hiemalis</a:t>
            </a:r>
            <a:r>
              <a:rPr lang="en-US" b="0" i="0" dirty="0">
                <a:solidFill>
                  <a:srgbClr val="333333"/>
                </a:solidFill>
                <a:effectLst/>
                <a:latin typeface="Source Serif Pro" panose="020F0502020204030204" pitchFamily="18" charset="0"/>
              </a:rPr>
              <a:t>, two important aquatic fungal pathogens.</a:t>
            </a:r>
            <a:endParaRPr lang="en-US" dirty="0"/>
          </a:p>
        </p:txBody>
      </p:sp>
      <p:pic>
        <p:nvPicPr>
          <p:cNvPr id="7" name="Obrázek 6" descr="Obsah obrázku snímek obrazovky, Barevnost&#10;&#10;Popis byl vytvořen automaticky">
            <a:extLst>
              <a:ext uri="{FF2B5EF4-FFF2-40B4-BE49-F238E27FC236}">
                <a16:creationId xmlns:a16="http://schemas.microsoft.com/office/drawing/2014/main" id="{00476EDC-3E7D-03B3-04E4-9B6978B6B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790" y="1593238"/>
            <a:ext cx="2984236" cy="3507786"/>
          </a:xfrm>
          <a:prstGeom prst="rect">
            <a:avLst/>
          </a:prstGeom>
        </p:spPr>
      </p:pic>
      <p:sp>
        <p:nvSpPr>
          <p:cNvPr id="9" name="TextovéPole 8">
            <a:extLst>
              <a:ext uri="{FF2B5EF4-FFF2-40B4-BE49-F238E27FC236}">
                <a16:creationId xmlns:a16="http://schemas.microsoft.com/office/drawing/2014/main" id="{0896DDAB-0764-BEEF-DAEE-3AD692677B85}"/>
              </a:ext>
            </a:extLst>
          </p:cNvPr>
          <p:cNvSpPr txBox="1"/>
          <p:nvPr/>
        </p:nvSpPr>
        <p:spPr>
          <a:xfrm>
            <a:off x="3890271" y="5152290"/>
            <a:ext cx="3957273" cy="1754326"/>
          </a:xfrm>
          <a:prstGeom prst="rect">
            <a:avLst/>
          </a:prstGeom>
          <a:noFill/>
        </p:spPr>
        <p:txBody>
          <a:bodyPr wrap="square">
            <a:spAutoFit/>
          </a:bodyPr>
          <a:lstStyle/>
          <a:p>
            <a:pPr algn="l"/>
            <a:r>
              <a:rPr lang="en-US" sz="1800" b="0" i="0" u="none" strike="noStrike" baseline="0" dirty="0">
                <a:latin typeface="Minion-Regular"/>
              </a:rPr>
              <a:t>Confocal microscopy image of a rainbow trout skin horizontal cryosection scanned dorsoventrally after staining with oligoprobe by FISH and scanned from above. Bacteria are shown in green.</a:t>
            </a:r>
            <a:endParaRPr lang="en-US" dirty="0"/>
          </a:p>
        </p:txBody>
      </p:sp>
      <p:sp>
        <p:nvSpPr>
          <p:cNvPr id="13" name="TextovéPole 12">
            <a:extLst>
              <a:ext uri="{FF2B5EF4-FFF2-40B4-BE49-F238E27FC236}">
                <a16:creationId xmlns:a16="http://schemas.microsoft.com/office/drawing/2014/main" id="{42EB78D6-1F4E-90FA-3212-F45908F06F63}"/>
              </a:ext>
            </a:extLst>
          </p:cNvPr>
          <p:cNvSpPr txBox="1"/>
          <p:nvPr/>
        </p:nvSpPr>
        <p:spPr>
          <a:xfrm>
            <a:off x="8628072" y="5251681"/>
            <a:ext cx="3186241" cy="1200329"/>
          </a:xfrm>
          <a:prstGeom prst="rect">
            <a:avLst/>
          </a:prstGeom>
          <a:noFill/>
        </p:spPr>
        <p:txBody>
          <a:bodyPr wrap="square">
            <a:spAutoFit/>
          </a:bodyPr>
          <a:lstStyle/>
          <a:p>
            <a:r>
              <a:rPr lang="en-US" sz="1800" b="0" i="1" u="none" strike="noStrike" baseline="0" dirty="0">
                <a:latin typeface="Minion-Italic"/>
              </a:rPr>
              <a:t>In vitro </a:t>
            </a:r>
            <a:r>
              <a:rPr lang="en-US" sz="1800" b="0" i="0" u="none" strike="noStrike" baseline="0" dirty="0">
                <a:latin typeface="Minion-Regular"/>
              </a:rPr>
              <a:t>inhibition assays of </a:t>
            </a:r>
            <a:r>
              <a:rPr lang="en-US" sz="1800" b="0" i="1" u="none" strike="noStrike" baseline="0" dirty="0">
                <a:latin typeface="Minion-Italic"/>
              </a:rPr>
              <a:t>Mucor </a:t>
            </a:r>
            <a:r>
              <a:rPr lang="en-US" sz="1800" b="0" i="1" u="none" strike="noStrike" baseline="0" dirty="0" err="1">
                <a:latin typeface="Minion-Italic"/>
              </a:rPr>
              <a:t>hiemalis</a:t>
            </a:r>
            <a:r>
              <a:rPr lang="en-US" sz="1800" b="0" i="1" u="none" strike="noStrike" baseline="0" dirty="0">
                <a:latin typeface="Minion-Italic"/>
              </a:rPr>
              <a:t> </a:t>
            </a:r>
            <a:r>
              <a:rPr lang="en-US" sz="1800" b="0" i="0" u="none" strike="noStrike" baseline="0" dirty="0">
                <a:latin typeface="Minion-Regular"/>
              </a:rPr>
              <a:t>and </a:t>
            </a:r>
            <a:r>
              <a:rPr lang="en-US" sz="1800" b="0" i="1" u="none" strike="noStrike" baseline="0" dirty="0">
                <a:latin typeface="Minion-Italic"/>
              </a:rPr>
              <a:t>Saprolegnia australis </a:t>
            </a:r>
            <a:r>
              <a:rPr lang="en-US" sz="1800" b="0" i="0" u="none" strike="noStrike" baseline="0" dirty="0">
                <a:latin typeface="Minion-Regular"/>
              </a:rPr>
              <a:t>by different rainbow trout skin bacterial isolates</a:t>
            </a:r>
            <a:endParaRPr lang="en-US" dirty="0"/>
          </a:p>
        </p:txBody>
      </p:sp>
      <p:pic>
        <p:nvPicPr>
          <p:cNvPr id="15" name="Obrázek 14">
            <a:extLst>
              <a:ext uri="{FF2B5EF4-FFF2-40B4-BE49-F238E27FC236}">
                <a16:creationId xmlns:a16="http://schemas.microsoft.com/office/drawing/2014/main" id="{D0CC970A-831C-0436-A41E-15394509E471}"/>
              </a:ext>
            </a:extLst>
          </p:cNvPr>
          <p:cNvPicPr>
            <a:picLocks noChangeAspect="1"/>
          </p:cNvPicPr>
          <p:nvPr/>
        </p:nvPicPr>
        <p:blipFill>
          <a:blip r:embed="rId4"/>
          <a:stretch>
            <a:fillRect/>
          </a:stretch>
        </p:blipFill>
        <p:spPr>
          <a:xfrm>
            <a:off x="8896266" y="439665"/>
            <a:ext cx="2984237" cy="1008272"/>
          </a:xfrm>
          <a:prstGeom prst="rect">
            <a:avLst/>
          </a:prstGeom>
        </p:spPr>
      </p:pic>
      <p:pic>
        <p:nvPicPr>
          <p:cNvPr id="17" name="Obrázek 16">
            <a:extLst>
              <a:ext uri="{FF2B5EF4-FFF2-40B4-BE49-F238E27FC236}">
                <a16:creationId xmlns:a16="http://schemas.microsoft.com/office/drawing/2014/main" id="{5BA1517E-80FD-2473-FA7E-0943E8464B93}"/>
              </a:ext>
            </a:extLst>
          </p:cNvPr>
          <p:cNvPicPr>
            <a:picLocks noChangeAspect="1"/>
          </p:cNvPicPr>
          <p:nvPr/>
        </p:nvPicPr>
        <p:blipFill>
          <a:blip r:embed="rId5"/>
          <a:stretch>
            <a:fillRect/>
          </a:stretch>
        </p:blipFill>
        <p:spPr>
          <a:xfrm>
            <a:off x="7692728" y="1838403"/>
            <a:ext cx="4298617" cy="2826363"/>
          </a:xfrm>
          <a:prstGeom prst="rect">
            <a:avLst/>
          </a:prstGeom>
        </p:spPr>
      </p:pic>
    </p:spTree>
    <p:extLst>
      <p:ext uri="{BB962C8B-B14F-4D97-AF65-F5344CB8AC3E}">
        <p14:creationId xmlns:p14="http://schemas.microsoft.com/office/powerpoint/2010/main" val="441241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0CA4F-B80A-5768-3F34-3FCBDEC26D7C}"/>
              </a:ext>
            </a:extLst>
          </p:cNvPr>
          <p:cNvSpPr>
            <a:spLocks noGrp="1"/>
          </p:cNvSpPr>
          <p:nvPr>
            <p:ph type="title"/>
          </p:nvPr>
        </p:nvSpPr>
        <p:spPr>
          <a:xfrm>
            <a:off x="838200" y="104098"/>
            <a:ext cx="11035250" cy="1325563"/>
          </a:xfrm>
        </p:spPr>
        <p:txBody>
          <a:bodyPr/>
          <a:lstStyle/>
          <a:p>
            <a:r>
              <a:rPr lang="en-US" dirty="0">
                <a:solidFill>
                  <a:schemeClr val="tx2">
                    <a:lumMod val="75000"/>
                    <a:lumOff val="25000"/>
                  </a:schemeClr>
                </a:solidFill>
              </a:rPr>
              <a:t>SPECIES COMPOSITION AT DIFFERENT SITES</a:t>
            </a:r>
          </a:p>
        </p:txBody>
      </p:sp>
      <p:pic>
        <p:nvPicPr>
          <p:cNvPr id="9" name="Obrázek 8">
            <a:extLst>
              <a:ext uri="{FF2B5EF4-FFF2-40B4-BE49-F238E27FC236}">
                <a16:creationId xmlns:a16="http://schemas.microsoft.com/office/drawing/2014/main" id="{05C12525-7A96-3D36-1395-55DD0E229DA6}"/>
              </a:ext>
            </a:extLst>
          </p:cNvPr>
          <p:cNvPicPr>
            <a:picLocks noChangeAspect="1"/>
          </p:cNvPicPr>
          <p:nvPr/>
        </p:nvPicPr>
        <p:blipFill>
          <a:blip r:embed="rId3"/>
          <a:stretch>
            <a:fillRect/>
          </a:stretch>
        </p:blipFill>
        <p:spPr>
          <a:xfrm>
            <a:off x="644106" y="3401691"/>
            <a:ext cx="2380066" cy="2155670"/>
          </a:xfrm>
          <a:prstGeom prst="rect">
            <a:avLst/>
          </a:prstGeom>
        </p:spPr>
      </p:pic>
      <p:pic>
        <p:nvPicPr>
          <p:cNvPr id="11" name="Obrázek 10" descr="Obsah obrázku text, snímek obrazovky, Písmo&#10;&#10;Popis byl vytvořen automaticky">
            <a:extLst>
              <a:ext uri="{FF2B5EF4-FFF2-40B4-BE49-F238E27FC236}">
                <a16:creationId xmlns:a16="http://schemas.microsoft.com/office/drawing/2014/main" id="{1E9D370A-6066-3AD5-845A-C5827161B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83" y="5637680"/>
            <a:ext cx="2236189" cy="1220320"/>
          </a:xfrm>
          <a:prstGeom prst="rect">
            <a:avLst/>
          </a:prstGeom>
        </p:spPr>
      </p:pic>
      <p:pic>
        <p:nvPicPr>
          <p:cNvPr id="15" name="Obrázek 14">
            <a:extLst>
              <a:ext uri="{FF2B5EF4-FFF2-40B4-BE49-F238E27FC236}">
                <a16:creationId xmlns:a16="http://schemas.microsoft.com/office/drawing/2014/main" id="{B83F0211-7813-2ECD-9AE7-FE88A89A0E0E}"/>
              </a:ext>
            </a:extLst>
          </p:cNvPr>
          <p:cNvPicPr>
            <a:picLocks noChangeAspect="1"/>
          </p:cNvPicPr>
          <p:nvPr/>
        </p:nvPicPr>
        <p:blipFill>
          <a:blip r:embed="rId5"/>
          <a:stretch>
            <a:fillRect/>
          </a:stretch>
        </p:blipFill>
        <p:spPr>
          <a:xfrm>
            <a:off x="644106" y="1509980"/>
            <a:ext cx="2670438" cy="1891711"/>
          </a:xfrm>
          <a:prstGeom prst="rect">
            <a:avLst/>
          </a:prstGeom>
        </p:spPr>
      </p:pic>
      <p:pic>
        <p:nvPicPr>
          <p:cNvPr id="19" name="Obrázek 18">
            <a:extLst>
              <a:ext uri="{FF2B5EF4-FFF2-40B4-BE49-F238E27FC236}">
                <a16:creationId xmlns:a16="http://schemas.microsoft.com/office/drawing/2014/main" id="{FCEC763E-B6B8-BF4A-305B-BD6085E419FE}"/>
              </a:ext>
            </a:extLst>
          </p:cNvPr>
          <p:cNvPicPr>
            <a:picLocks noChangeAspect="1"/>
          </p:cNvPicPr>
          <p:nvPr/>
        </p:nvPicPr>
        <p:blipFill>
          <a:blip r:embed="rId6"/>
          <a:stretch>
            <a:fillRect/>
          </a:stretch>
        </p:blipFill>
        <p:spPr>
          <a:xfrm>
            <a:off x="7598435" y="2155637"/>
            <a:ext cx="4593565" cy="2323889"/>
          </a:xfrm>
          <a:prstGeom prst="rect">
            <a:avLst/>
          </a:prstGeom>
        </p:spPr>
      </p:pic>
      <p:pic>
        <p:nvPicPr>
          <p:cNvPr id="21" name="Obrázek 20">
            <a:extLst>
              <a:ext uri="{FF2B5EF4-FFF2-40B4-BE49-F238E27FC236}">
                <a16:creationId xmlns:a16="http://schemas.microsoft.com/office/drawing/2014/main" id="{76436B47-5E76-5A8F-276E-6DB35679BA2F}"/>
              </a:ext>
            </a:extLst>
          </p:cNvPr>
          <p:cNvPicPr>
            <a:picLocks noChangeAspect="1"/>
          </p:cNvPicPr>
          <p:nvPr/>
        </p:nvPicPr>
        <p:blipFill>
          <a:blip r:embed="rId7"/>
          <a:stretch>
            <a:fillRect/>
          </a:stretch>
        </p:blipFill>
        <p:spPr>
          <a:xfrm>
            <a:off x="3382796" y="1024554"/>
            <a:ext cx="4262426" cy="4808892"/>
          </a:xfrm>
          <a:prstGeom prst="rect">
            <a:avLst/>
          </a:prstGeom>
        </p:spPr>
      </p:pic>
      <p:pic>
        <p:nvPicPr>
          <p:cNvPr id="27" name="Zástupný obsah 26">
            <a:extLst>
              <a:ext uri="{FF2B5EF4-FFF2-40B4-BE49-F238E27FC236}">
                <a16:creationId xmlns:a16="http://schemas.microsoft.com/office/drawing/2014/main" id="{E7C2B671-EDC7-6F96-BCCD-2784D2991337}"/>
              </a:ext>
            </a:extLst>
          </p:cNvPr>
          <p:cNvPicPr>
            <a:picLocks noGrp="1" noChangeAspect="1"/>
          </p:cNvPicPr>
          <p:nvPr>
            <p:ph idx="1"/>
          </p:nvPr>
        </p:nvPicPr>
        <p:blipFill>
          <a:blip r:embed="rId8"/>
          <a:stretch>
            <a:fillRect/>
          </a:stretch>
        </p:blipFill>
        <p:spPr>
          <a:xfrm>
            <a:off x="3997125" y="5828456"/>
            <a:ext cx="2577110" cy="978547"/>
          </a:xfrm>
        </p:spPr>
      </p:pic>
      <p:pic>
        <p:nvPicPr>
          <p:cNvPr id="29" name="Obrázek 28">
            <a:extLst>
              <a:ext uri="{FF2B5EF4-FFF2-40B4-BE49-F238E27FC236}">
                <a16:creationId xmlns:a16="http://schemas.microsoft.com/office/drawing/2014/main" id="{E73BDF22-01C0-26DC-D34B-089B876FD15B}"/>
              </a:ext>
            </a:extLst>
          </p:cNvPr>
          <p:cNvPicPr>
            <a:picLocks noChangeAspect="1"/>
          </p:cNvPicPr>
          <p:nvPr/>
        </p:nvPicPr>
        <p:blipFill>
          <a:blip r:embed="rId9"/>
          <a:stretch>
            <a:fillRect/>
          </a:stretch>
        </p:blipFill>
        <p:spPr>
          <a:xfrm>
            <a:off x="8596490" y="5815247"/>
            <a:ext cx="2678818" cy="922131"/>
          </a:xfrm>
          <a:prstGeom prst="rect">
            <a:avLst/>
          </a:prstGeom>
        </p:spPr>
      </p:pic>
    </p:spTree>
    <p:extLst>
      <p:ext uri="{BB962C8B-B14F-4D97-AF65-F5344CB8AC3E}">
        <p14:creationId xmlns:p14="http://schemas.microsoft.com/office/powerpoint/2010/main" val="1319913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0317E8-8618-EC32-4FE0-1EA4A5D60940}"/>
              </a:ext>
            </a:extLst>
          </p:cNvPr>
          <p:cNvSpPr>
            <a:spLocks noGrp="1"/>
          </p:cNvSpPr>
          <p:nvPr>
            <p:ph type="title"/>
          </p:nvPr>
        </p:nvSpPr>
        <p:spPr>
          <a:xfrm>
            <a:off x="680071" y="90477"/>
            <a:ext cx="10515600" cy="1325563"/>
          </a:xfrm>
        </p:spPr>
        <p:txBody>
          <a:bodyPr/>
          <a:lstStyle/>
          <a:p>
            <a:r>
              <a:rPr lang="en-US" dirty="0">
                <a:solidFill>
                  <a:schemeClr val="tx2">
                    <a:lumMod val="75000"/>
                    <a:lumOff val="25000"/>
                  </a:schemeClr>
                </a:solidFill>
              </a:rPr>
              <a:t>BIOFILTERS IN RAS</a:t>
            </a:r>
          </a:p>
        </p:txBody>
      </p:sp>
      <p:pic>
        <p:nvPicPr>
          <p:cNvPr id="5" name="Zástupný obsah 4" descr="Obsah obrázku text, řada/pruh, snímek obrazovky, diagram&#10;&#10;Popis byl vytvořen automaticky">
            <a:extLst>
              <a:ext uri="{FF2B5EF4-FFF2-40B4-BE49-F238E27FC236}">
                <a16:creationId xmlns:a16="http://schemas.microsoft.com/office/drawing/2014/main" id="{D48982B5-2F5C-57BE-9D10-DAE77AC4B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7504" y="2541509"/>
            <a:ext cx="4754598" cy="2361495"/>
          </a:xfrm>
        </p:spPr>
      </p:pic>
      <p:sp>
        <p:nvSpPr>
          <p:cNvPr id="9" name="TextovéPole 8">
            <a:extLst>
              <a:ext uri="{FF2B5EF4-FFF2-40B4-BE49-F238E27FC236}">
                <a16:creationId xmlns:a16="http://schemas.microsoft.com/office/drawing/2014/main" id="{7FD4B48E-3DEE-D56D-AD21-8A6F9C014F6E}"/>
              </a:ext>
            </a:extLst>
          </p:cNvPr>
          <p:cNvSpPr txBox="1"/>
          <p:nvPr/>
        </p:nvSpPr>
        <p:spPr>
          <a:xfrm>
            <a:off x="3573501" y="6146894"/>
            <a:ext cx="2937302" cy="646331"/>
          </a:xfrm>
          <a:prstGeom prst="rect">
            <a:avLst/>
          </a:prstGeom>
          <a:noFill/>
        </p:spPr>
        <p:txBody>
          <a:bodyPr wrap="square">
            <a:spAutoFit/>
          </a:bodyPr>
          <a:lstStyle/>
          <a:p>
            <a:r>
              <a:rPr lang="en-US" dirty="0"/>
              <a:t>dominant bacterial families (b) at weeks 1–7</a:t>
            </a:r>
          </a:p>
        </p:txBody>
      </p:sp>
      <p:grpSp>
        <p:nvGrpSpPr>
          <p:cNvPr id="17" name="Skupina 16">
            <a:extLst>
              <a:ext uri="{FF2B5EF4-FFF2-40B4-BE49-F238E27FC236}">
                <a16:creationId xmlns:a16="http://schemas.microsoft.com/office/drawing/2014/main" id="{5D1F8C95-F5F9-37B7-09C2-1C34033EA417}"/>
              </a:ext>
            </a:extLst>
          </p:cNvPr>
          <p:cNvGrpSpPr/>
          <p:nvPr/>
        </p:nvGrpSpPr>
        <p:grpSpPr>
          <a:xfrm>
            <a:off x="3396059" y="1827453"/>
            <a:ext cx="4146717" cy="4153260"/>
            <a:chOff x="2661814" y="1972369"/>
            <a:chExt cx="4146717" cy="4153260"/>
          </a:xfrm>
        </p:grpSpPr>
        <p:pic>
          <p:nvPicPr>
            <p:cNvPr id="7" name="Obrázek 6" descr="Obsah obrázku snímek obrazovky, text, Barevnost, řada/pruh&#10;&#10;Popis byl vytvořen automaticky">
              <a:extLst>
                <a:ext uri="{FF2B5EF4-FFF2-40B4-BE49-F238E27FC236}">
                  <a16:creationId xmlns:a16="http://schemas.microsoft.com/office/drawing/2014/main" id="{8FC1E2B1-69C7-650A-8CFC-6AC2B3C7A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14" y="1972369"/>
              <a:ext cx="2827265" cy="4153260"/>
            </a:xfrm>
            <a:prstGeom prst="rect">
              <a:avLst/>
            </a:prstGeom>
          </p:spPr>
        </p:pic>
        <p:pic>
          <p:nvPicPr>
            <p:cNvPr id="11" name="Obrázek 10" descr="Obsah obrázku text, snímek obrazovky, dokument&#10;&#10;Popis byl vytvořen automaticky">
              <a:extLst>
                <a:ext uri="{FF2B5EF4-FFF2-40B4-BE49-F238E27FC236}">
                  <a16:creationId xmlns:a16="http://schemas.microsoft.com/office/drawing/2014/main" id="{C2CAAE43-8EFB-54B0-ECD4-690CE7987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468" y="2239092"/>
              <a:ext cx="1425063" cy="3619814"/>
            </a:xfrm>
            <a:prstGeom prst="rect">
              <a:avLst/>
            </a:prstGeom>
          </p:spPr>
        </p:pic>
      </p:grpSp>
      <p:pic>
        <p:nvPicPr>
          <p:cNvPr id="13" name="Obrázek 12" descr="Obsah obrázku text, snímek obrazovky, Písmo, řada/pruh&#10;&#10;Popis byl vytvořen automaticky">
            <a:extLst>
              <a:ext uri="{FF2B5EF4-FFF2-40B4-BE49-F238E27FC236}">
                <a16:creationId xmlns:a16="http://schemas.microsoft.com/office/drawing/2014/main" id="{142AB9D6-B491-8BF3-C1D2-B3EC251E7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635" y="180057"/>
            <a:ext cx="4078685" cy="1283439"/>
          </a:xfrm>
          <a:prstGeom prst="rect">
            <a:avLst/>
          </a:prstGeom>
        </p:spPr>
      </p:pic>
      <p:sp>
        <p:nvSpPr>
          <p:cNvPr id="14" name="Zástupný obsah 12">
            <a:extLst>
              <a:ext uri="{FF2B5EF4-FFF2-40B4-BE49-F238E27FC236}">
                <a16:creationId xmlns:a16="http://schemas.microsoft.com/office/drawing/2014/main" id="{09CDCF63-3C2C-AB1E-0BF6-C68A2BE21990}"/>
              </a:ext>
            </a:extLst>
          </p:cNvPr>
          <p:cNvSpPr txBox="1">
            <a:spLocks/>
          </p:cNvSpPr>
          <p:nvPr/>
        </p:nvSpPr>
        <p:spPr>
          <a:xfrm>
            <a:off x="594431" y="1500716"/>
            <a:ext cx="2712534" cy="48067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Much higher waiting bacterial diversity than recorded by standard next generation sequencing.</a:t>
            </a:r>
          </a:p>
          <a:p>
            <a:r>
              <a:rPr lang="en-US" dirty="0"/>
              <a:t>Bacteria waiting for suitable condition.</a:t>
            </a:r>
          </a:p>
        </p:txBody>
      </p:sp>
    </p:spTree>
    <p:extLst>
      <p:ext uri="{BB962C8B-B14F-4D97-AF65-F5344CB8AC3E}">
        <p14:creationId xmlns:p14="http://schemas.microsoft.com/office/powerpoint/2010/main" val="157902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C6949-3213-1FBB-A79C-AC89A6D9DB6B}"/>
              </a:ext>
            </a:extLst>
          </p:cNvPr>
          <p:cNvSpPr>
            <a:spLocks noGrp="1"/>
          </p:cNvSpPr>
          <p:nvPr>
            <p:ph type="title"/>
          </p:nvPr>
        </p:nvSpPr>
        <p:spPr>
          <a:xfrm>
            <a:off x="3993911" y="358250"/>
            <a:ext cx="10515600" cy="1325563"/>
          </a:xfrm>
        </p:spPr>
        <p:txBody>
          <a:bodyPr/>
          <a:lstStyle/>
          <a:p>
            <a:r>
              <a:rPr lang="en-US" dirty="0">
                <a:solidFill>
                  <a:schemeClr val="tx2">
                    <a:lumMod val="75000"/>
                    <a:lumOff val="25000"/>
                  </a:schemeClr>
                </a:solidFill>
              </a:rPr>
              <a:t>CONCLUSIONS</a:t>
            </a:r>
            <a:r>
              <a:rPr lang="en-US" sz="4400" dirty="0">
                <a:solidFill>
                  <a:srgbClr val="0D0D0D"/>
                </a:solidFill>
                <a:effectLst/>
                <a:latin typeface="Times New Roman" panose="02020603050405020304" pitchFamily="18" charset="0"/>
                <a:ea typeface="Arial" panose="020B0604020202020204" pitchFamily="34" charset="0"/>
              </a:rPr>
              <a:t/>
            </a:r>
            <a:br>
              <a:rPr lang="en-US" sz="4400" dirty="0">
                <a:solidFill>
                  <a:srgbClr val="0D0D0D"/>
                </a:solidFill>
                <a:effectLst/>
                <a:latin typeface="Times New Roman" panose="02020603050405020304" pitchFamily="18" charset="0"/>
                <a:ea typeface="Arial" panose="020B0604020202020204" pitchFamily="34" charset="0"/>
              </a:rPr>
            </a:br>
            <a:endParaRPr lang="en-US" dirty="0"/>
          </a:p>
        </p:txBody>
      </p:sp>
      <p:sp>
        <p:nvSpPr>
          <p:cNvPr id="3" name="Zástupný obsah 2">
            <a:extLst>
              <a:ext uri="{FF2B5EF4-FFF2-40B4-BE49-F238E27FC236}">
                <a16:creationId xmlns:a16="http://schemas.microsoft.com/office/drawing/2014/main" id="{EE94F328-1552-B3DE-BE4E-B667D3B8BE73}"/>
              </a:ext>
            </a:extLst>
          </p:cNvPr>
          <p:cNvSpPr>
            <a:spLocks noGrp="1"/>
          </p:cNvSpPr>
          <p:nvPr>
            <p:ph idx="1"/>
          </p:nvPr>
        </p:nvSpPr>
        <p:spPr>
          <a:xfrm>
            <a:off x="653143" y="1440615"/>
            <a:ext cx="10814671" cy="4747054"/>
          </a:xfrm>
        </p:spPr>
        <p:txBody>
          <a:bodyPr>
            <a:normAutofit fontScale="92500" lnSpcReduction="20000"/>
          </a:bodyPr>
          <a:lstStyle/>
          <a:p>
            <a:r>
              <a:rPr lang="en-US" dirty="0"/>
              <a:t>Microbiome studies have a great potential to improve aquaculture, however the selection of beneficial strains requires detailed microbiological approach (namely cultivation and testing of single bacterial strains).</a:t>
            </a:r>
          </a:p>
          <a:p>
            <a:r>
              <a:rPr lang="en-US" dirty="0"/>
              <a:t>The parameter that governs the factors influencing the origin and conservation of the gut microbiota follows a chaotic model.</a:t>
            </a:r>
          </a:p>
          <a:p>
            <a:r>
              <a:rPr lang="en-US" dirty="0"/>
              <a:t>Probiotics are a good way to keep and enhance the fish immunity, whereas their dietetic advantage is questionable.</a:t>
            </a:r>
          </a:p>
          <a:p>
            <a:r>
              <a:rPr lang="en-US" dirty="0"/>
              <a:t>There is probably much higher diversity of bacteria just waiting for suitable conditions in aquaculture systems – are they going to be GOOD or BAD?</a:t>
            </a:r>
          </a:p>
          <a:p>
            <a:endParaRPr lang="en-US" dirty="0"/>
          </a:p>
        </p:txBody>
      </p:sp>
    </p:spTree>
    <p:extLst>
      <p:ext uri="{BB962C8B-B14F-4D97-AF65-F5344CB8AC3E}">
        <p14:creationId xmlns:p14="http://schemas.microsoft.com/office/powerpoint/2010/main" val="1878905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49A14-E516-F2A3-96BF-633C815EC44A}"/>
              </a:ext>
            </a:extLst>
          </p:cNvPr>
          <p:cNvSpPr>
            <a:spLocks noGrp="1"/>
          </p:cNvSpPr>
          <p:nvPr>
            <p:ph type="title"/>
          </p:nvPr>
        </p:nvSpPr>
        <p:spPr>
          <a:xfrm>
            <a:off x="1956850" y="917836"/>
            <a:ext cx="10515600" cy="1325563"/>
          </a:xfrm>
        </p:spPr>
        <p:txBody>
          <a:bodyPr/>
          <a:lstStyle/>
          <a:p>
            <a:r>
              <a:rPr lang="en-US" dirty="0"/>
              <a:t>THANK YOU FOR YOUR ATTENTION</a:t>
            </a:r>
          </a:p>
        </p:txBody>
      </p:sp>
      <p:sp>
        <p:nvSpPr>
          <p:cNvPr id="4" name="AutoShape 2">
            <a:extLst>
              <a:ext uri="{FF2B5EF4-FFF2-40B4-BE49-F238E27FC236}">
                <a16:creationId xmlns:a16="http://schemas.microsoft.com/office/drawing/2014/main" id="{35DB6052-E33F-41DD-4D54-EE6D7F5C15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Obrázek 7" descr="Obsah obrázku nádobí, mísa, interiér, servírovací mísa&#10;&#10;Popis byl vytvořen automaticky">
            <a:extLst>
              <a:ext uri="{FF2B5EF4-FFF2-40B4-BE49-F238E27FC236}">
                <a16:creationId xmlns:a16="http://schemas.microsoft.com/office/drawing/2014/main" id="{C65D9874-A8EC-7A97-7B15-F22940D6AD7D}"/>
              </a:ext>
            </a:extLst>
          </p:cNvPr>
          <p:cNvPicPr>
            <a:picLocks noChangeAspect="1"/>
          </p:cNvPicPr>
          <p:nvPr/>
        </p:nvPicPr>
        <p:blipFill>
          <a:blip r:embed="rId2">
            <a:extLst>
              <a:ext uri="{28A0092B-C50C-407E-A947-70E740481C1C}">
                <a14:useLocalDpi xmlns:a14="http://schemas.microsoft.com/office/drawing/2010/main" val="0"/>
              </a:ext>
            </a:extLst>
          </a:blip>
          <a:srcRect l="19875" r="25501"/>
          <a:stretch/>
        </p:blipFill>
        <p:spPr>
          <a:xfrm rot="5400000">
            <a:off x="4487207" y="192220"/>
            <a:ext cx="3217586" cy="8278300"/>
          </a:xfrm>
          <a:prstGeom prst="rect">
            <a:avLst/>
          </a:prstGeom>
        </p:spPr>
      </p:pic>
    </p:spTree>
    <p:extLst>
      <p:ext uri="{BB962C8B-B14F-4D97-AF65-F5344CB8AC3E}">
        <p14:creationId xmlns:p14="http://schemas.microsoft.com/office/powerpoint/2010/main" val="2035768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F8CA4-2384-5F06-AF0B-C30F5508E742}"/>
              </a:ext>
            </a:extLst>
          </p:cNvPr>
          <p:cNvSpPr>
            <a:spLocks noGrp="1"/>
          </p:cNvSpPr>
          <p:nvPr>
            <p:ph type="title"/>
          </p:nvPr>
        </p:nvSpPr>
        <p:spPr/>
        <p:txBody>
          <a:bodyPr/>
          <a:lstStyle/>
          <a:p>
            <a:r>
              <a:rPr lang="en-US" dirty="0"/>
              <a:t>Nature x artificial environment  (RAS)</a:t>
            </a:r>
          </a:p>
        </p:txBody>
      </p:sp>
      <p:sp>
        <p:nvSpPr>
          <p:cNvPr id="7" name="Zástupný obsah 6">
            <a:extLst>
              <a:ext uri="{FF2B5EF4-FFF2-40B4-BE49-F238E27FC236}">
                <a16:creationId xmlns:a16="http://schemas.microsoft.com/office/drawing/2014/main" id="{040A4FDC-201B-0D74-7C2F-866B0D3FEF86}"/>
              </a:ext>
            </a:extLst>
          </p:cNvPr>
          <p:cNvSpPr>
            <a:spLocks noGrp="1"/>
          </p:cNvSpPr>
          <p:nvPr>
            <p:ph idx="1"/>
          </p:nvPr>
        </p:nvSpPr>
        <p:spPr/>
        <p:txBody>
          <a:bodyPr/>
          <a:lstStyle/>
          <a:p>
            <a:r>
              <a:rPr lang="en-US" dirty="0"/>
              <a:t>Phytoplankton (associated bacterial communities)</a:t>
            </a:r>
            <a:r>
              <a:rPr lang="en-US" dirty="0">
                <a:sym typeface="Wingdings" panose="05000000000000000000" pitchFamily="2" charset="2"/>
              </a:rPr>
              <a:t></a:t>
            </a:r>
            <a:r>
              <a:rPr lang="en-US" dirty="0"/>
              <a:t>zooplankton</a:t>
            </a:r>
            <a:r>
              <a:rPr lang="en-US" dirty="0">
                <a:sym typeface="Wingdings" panose="05000000000000000000" pitchFamily="2" charset="2"/>
              </a:rPr>
              <a:t> fish  (vitamin D, C, A, B) human</a:t>
            </a:r>
          </a:p>
          <a:p>
            <a:r>
              <a:rPr lang="en-US" dirty="0"/>
              <a:t>B12 (cobalamin) </a:t>
            </a:r>
            <a:r>
              <a:rPr lang="en-US" b="1" dirty="0"/>
              <a:t>Proteobacteria</a:t>
            </a:r>
            <a:r>
              <a:rPr lang="en-US" dirty="0"/>
              <a:t>, </a:t>
            </a:r>
            <a:r>
              <a:rPr lang="en-US" b="1" dirty="0"/>
              <a:t>Actinobacteria</a:t>
            </a:r>
            <a:r>
              <a:rPr lang="en-US" dirty="0"/>
              <a:t>, and </a:t>
            </a:r>
            <a:r>
              <a:rPr lang="en-US" b="1" dirty="0"/>
              <a:t>Firmicutes</a:t>
            </a:r>
            <a:r>
              <a:rPr lang="en-US" dirty="0"/>
              <a:t> groups.</a:t>
            </a:r>
          </a:p>
          <a:p>
            <a:r>
              <a:rPr lang="en-US" sz="1800" dirty="0">
                <a:effectLst/>
                <a:latin typeface="Times New Roman" panose="02020603050405020304" pitchFamily="18" charset="0"/>
                <a:ea typeface="Times New Roman" panose="02020603050405020304" pitchFamily="18" charset="0"/>
              </a:rPr>
              <a:t>Gut microbes can synthesize certain </a:t>
            </a:r>
            <a:r>
              <a:rPr lang="en-US" sz="1800" b="1" dirty="0">
                <a:effectLst/>
                <a:latin typeface="Times New Roman" panose="02020603050405020304" pitchFamily="18" charset="0"/>
                <a:ea typeface="Times New Roman" panose="02020603050405020304" pitchFamily="18" charset="0"/>
              </a:rPr>
              <a:t>essential vitamins</a:t>
            </a:r>
            <a:r>
              <a:rPr lang="en-US" sz="1800" dirty="0">
                <a:effectLst/>
                <a:latin typeface="Times New Roman" panose="02020603050405020304" pitchFamily="18" charset="0"/>
                <a:ea typeface="Times New Roman" panose="02020603050405020304" pitchFamily="18" charset="0"/>
              </a:rPr>
              <a:t> and nutrients that fish cannot produce on their own. For example, the microbiota in fish can synthesize </a:t>
            </a:r>
            <a:r>
              <a:rPr lang="en-US" sz="1800" b="1" dirty="0">
                <a:effectLst/>
                <a:latin typeface="Times New Roman" panose="02020603050405020304" pitchFamily="18" charset="0"/>
                <a:ea typeface="Times New Roman" panose="02020603050405020304" pitchFamily="18" charset="0"/>
              </a:rPr>
              <a:t>B-vitamins</a:t>
            </a:r>
            <a:r>
              <a:rPr lang="en-US" sz="1800" dirty="0">
                <a:effectLst/>
                <a:latin typeface="Times New Roman" panose="02020603050405020304" pitchFamily="18" charset="0"/>
                <a:ea typeface="Times New Roman" panose="02020603050405020304" pitchFamily="18" charset="0"/>
              </a:rPr>
              <a:t> (such as B12, thiamine, and riboflavin), which are important for metabolic processes</a:t>
            </a:r>
          </a:p>
        </p:txBody>
      </p:sp>
    </p:spTree>
    <p:extLst>
      <p:ext uri="{BB962C8B-B14F-4D97-AF65-F5344CB8AC3E}">
        <p14:creationId xmlns:p14="http://schemas.microsoft.com/office/powerpoint/2010/main" val="3823913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59798"/>
            <a:ext cx="7886700" cy="994172"/>
          </a:xfrm>
        </p:spPr>
        <p:txBody>
          <a:bodyPr>
            <a:normAutofit fontScale="90000"/>
          </a:bodyPr>
          <a:lstStyle/>
          <a:p>
            <a:r>
              <a:rPr lang="en-US" dirty="0">
                <a:solidFill>
                  <a:schemeClr val="accent1"/>
                </a:solidFill>
              </a:rPr>
              <a:t>THEY MIGHT BE EITHER </a:t>
            </a:r>
            <a:r>
              <a:rPr lang="en-US" b="1" dirty="0">
                <a:solidFill>
                  <a:schemeClr val="accent1"/>
                </a:solidFill>
              </a:rPr>
              <a:t>GOOD</a:t>
            </a:r>
            <a:endParaRPr lang="en-US" b="1" dirty="0"/>
          </a:p>
        </p:txBody>
      </p:sp>
      <p:pic>
        <p:nvPicPr>
          <p:cNvPr id="6" name="Zástupný obsah 5">
            <a:extLst>
              <a:ext uri="{FF2B5EF4-FFF2-40B4-BE49-F238E27FC236}">
                <a16:creationId xmlns:a16="http://schemas.microsoft.com/office/drawing/2014/main" id="{5362F454-FF6E-BF46-988D-D0A0D2CA6A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9387" y="3212555"/>
            <a:ext cx="3993226" cy="1577477"/>
          </a:xfrm>
        </p:spPr>
      </p:pic>
      <p:pic>
        <p:nvPicPr>
          <p:cNvPr id="4" name="Obrázek 3"/>
          <p:cNvPicPr>
            <a:picLocks noChangeAspect="1"/>
          </p:cNvPicPr>
          <p:nvPr/>
        </p:nvPicPr>
        <p:blipFill>
          <a:blip r:embed="rId3"/>
          <a:srcRect l="80" t="3357" r="-80" b="-3357"/>
          <a:stretch/>
        </p:blipFill>
        <p:spPr>
          <a:xfrm>
            <a:off x="1610415" y="1158838"/>
            <a:ext cx="8242760" cy="5194199"/>
          </a:xfrm>
          <a:prstGeom prst="rect">
            <a:avLst/>
          </a:prstGeom>
        </p:spPr>
      </p:pic>
      <p:pic>
        <p:nvPicPr>
          <p:cNvPr id="8" name="Obrázek 7" descr="Obsah obrázku text, Písmo, snímek obrazovky, vizitka&#10;&#10;Popis byl vytvořen automaticky">
            <a:extLst>
              <a:ext uri="{FF2B5EF4-FFF2-40B4-BE49-F238E27FC236}">
                <a16:creationId xmlns:a16="http://schemas.microsoft.com/office/drawing/2014/main" id="{94505535-4965-D9BE-4B85-15962721B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105" y="6149552"/>
            <a:ext cx="1793365" cy="708448"/>
          </a:xfrm>
          <a:prstGeom prst="rect">
            <a:avLst/>
          </a:prstGeom>
        </p:spPr>
      </p:pic>
    </p:spTree>
    <p:extLst>
      <p:ext uri="{BB962C8B-B14F-4D97-AF65-F5344CB8AC3E}">
        <p14:creationId xmlns:p14="http://schemas.microsoft.com/office/powerpoint/2010/main" val="2983039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C8D353-6331-DD43-BCD1-69648DDAF342}"/>
              </a:ext>
            </a:extLst>
          </p:cNvPr>
          <p:cNvSpPr>
            <a:spLocks noGrp="1"/>
          </p:cNvSpPr>
          <p:nvPr>
            <p:ph type="title"/>
          </p:nvPr>
        </p:nvSpPr>
        <p:spPr/>
        <p:txBody>
          <a:bodyPr/>
          <a:lstStyle/>
          <a:p>
            <a:r>
              <a:rPr lang="en-US" dirty="0"/>
              <a:t>Vitamins</a:t>
            </a:r>
          </a:p>
        </p:txBody>
      </p:sp>
      <p:sp>
        <p:nvSpPr>
          <p:cNvPr id="3" name="Zástupný obsah 2">
            <a:extLst>
              <a:ext uri="{FF2B5EF4-FFF2-40B4-BE49-F238E27FC236}">
                <a16:creationId xmlns:a16="http://schemas.microsoft.com/office/drawing/2014/main" id="{D798290A-55AD-3F5B-288A-6A4B0457B872}"/>
              </a:ext>
            </a:extLst>
          </p:cNvPr>
          <p:cNvSpPr>
            <a:spLocks noGrp="1"/>
          </p:cNvSpPr>
          <p:nvPr>
            <p:ph idx="1"/>
          </p:nvPr>
        </p:nvSpPr>
        <p:spPr/>
        <p:txBody>
          <a:bodyPr/>
          <a:lstStyle/>
          <a:p>
            <a:endParaRPr lang="en-US"/>
          </a:p>
        </p:txBody>
      </p:sp>
      <p:pic>
        <p:nvPicPr>
          <p:cNvPr id="5" name="Zástupný obsah 4">
            <a:extLst>
              <a:ext uri="{FF2B5EF4-FFF2-40B4-BE49-F238E27FC236}">
                <a16:creationId xmlns:a16="http://schemas.microsoft.com/office/drawing/2014/main" id="{9B74C50B-89AB-06BE-D9D1-42BE2FB97DD8}"/>
              </a:ext>
            </a:extLst>
          </p:cNvPr>
          <p:cNvPicPr>
            <a:picLocks noChangeAspect="1"/>
          </p:cNvPicPr>
          <p:nvPr/>
        </p:nvPicPr>
        <p:blipFill>
          <a:blip r:embed="rId2"/>
          <a:stretch>
            <a:fillRect/>
          </a:stretch>
        </p:blipFill>
        <p:spPr>
          <a:xfrm>
            <a:off x="481004" y="1825625"/>
            <a:ext cx="4950963" cy="4351338"/>
          </a:xfrm>
          <a:prstGeom prst="rect">
            <a:avLst/>
          </a:prstGeom>
        </p:spPr>
      </p:pic>
    </p:spTree>
    <p:extLst>
      <p:ext uri="{BB962C8B-B14F-4D97-AF65-F5344CB8AC3E}">
        <p14:creationId xmlns:p14="http://schemas.microsoft.com/office/powerpoint/2010/main" val="52999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F038A-984E-459A-B34E-2F0F14403645}"/>
              </a:ext>
            </a:extLst>
          </p:cNvPr>
          <p:cNvSpPr>
            <a:spLocks noGrp="1"/>
          </p:cNvSpPr>
          <p:nvPr>
            <p:ph type="title"/>
          </p:nvPr>
        </p:nvSpPr>
        <p:spPr/>
        <p:txBody>
          <a:bodyPr/>
          <a:lstStyle/>
          <a:p>
            <a:endParaRPr lang="en-US"/>
          </a:p>
        </p:txBody>
      </p:sp>
      <p:sp>
        <p:nvSpPr>
          <p:cNvPr id="7" name="Zástupný obsah 6">
            <a:extLst>
              <a:ext uri="{FF2B5EF4-FFF2-40B4-BE49-F238E27FC236}">
                <a16:creationId xmlns:a16="http://schemas.microsoft.com/office/drawing/2014/main" id="{57028543-63AF-47ED-A8AC-3BD459906EC5}"/>
              </a:ext>
            </a:extLst>
          </p:cNvPr>
          <p:cNvSpPr>
            <a:spLocks noGrp="1"/>
          </p:cNvSpPr>
          <p:nvPr>
            <p:ph idx="1"/>
          </p:nvPr>
        </p:nvSpPr>
        <p:spPr>
          <a:xfrm>
            <a:off x="309383" y="1825625"/>
            <a:ext cx="11044417" cy="4351338"/>
          </a:xfrm>
        </p:spPr>
        <p:txBody>
          <a:bodyPr/>
          <a:lstStyle/>
          <a:p>
            <a:pPr marL="0" indent="0">
              <a:buNone/>
            </a:pPr>
            <a:r>
              <a:rPr lang="en-US" dirty="0"/>
              <a:t>cyanotoxins</a:t>
            </a:r>
            <a:br>
              <a:rPr lang="en-US" dirty="0"/>
            </a:br>
            <a:r>
              <a:rPr lang="en-US" dirty="0"/>
              <a:t>and  </a:t>
            </a:r>
          </a:p>
          <a:p>
            <a:pPr marL="0" indent="0">
              <a:buNone/>
            </a:pPr>
            <a:r>
              <a:rPr lang="en-US" dirty="0"/>
              <a:t>decomposition </a:t>
            </a:r>
          </a:p>
        </p:txBody>
      </p:sp>
      <p:pic>
        <p:nvPicPr>
          <p:cNvPr id="8" name="Picture 2" descr="auto0">
            <a:extLst>
              <a:ext uri="{FF2B5EF4-FFF2-40B4-BE49-F238E27FC236}">
                <a16:creationId xmlns:a16="http://schemas.microsoft.com/office/drawing/2014/main" id="{0840F79A-0CDB-4F4B-8758-53CC5351D90F}"/>
              </a:ext>
            </a:extLst>
          </p:cNvPr>
          <p:cNvPicPr>
            <a:picLocks noChangeAspect="1" noChangeArrowheads="1"/>
          </p:cNvPicPr>
          <p:nvPr/>
        </p:nvPicPr>
        <p:blipFill>
          <a:blip r:embed="rId2" cstate="print"/>
          <a:srcRect l="48689" b="52067"/>
          <a:stretch>
            <a:fillRect/>
          </a:stretch>
        </p:blipFill>
        <p:spPr bwMode="auto">
          <a:xfrm>
            <a:off x="7628598" y="169441"/>
            <a:ext cx="4563402" cy="3312368"/>
          </a:xfrm>
          <a:prstGeom prst="rect">
            <a:avLst/>
          </a:prstGeom>
          <a:noFill/>
          <a:ln w="9525">
            <a:noFill/>
            <a:miter lim="800000"/>
            <a:headEnd/>
            <a:tailEnd/>
          </a:ln>
        </p:spPr>
      </p:pic>
      <p:pic>
        <p:nvPicPr>
          <p:cNvPr id="9" name="Picture 2" descr="auto0">
            <a:extLst>
              <a:ext uri="{FF2B5EF4-FFF2-40B4-BE49-F238E27FC236}">
                <a16:creationId xmlns:a16="http://schemas.microsoft.com/office/drawing/2014/main" id="{69E1E304-8674-4932-9FB4-6FBF0FCEDCEB}"/>
              </a:ext>
            </a:extLst>
          </p:cNvPr>
          <p:cNvPicPr>
            <a:picLocks noChangeAspect="1" noChangeArrowheads="1"/>
          </p:cNvPicPr>
          <p:nvPr/>
        </p:nvPicPr>
        <p:blipFill>
          <a:blip r:embed="rId2" cstate="print"/>
          <a:srcRect r="55659" b="52067"/>
          <a:stretch>
            <a:fillRect/>
          </a:stretch>
        </p:blipFill>
        <p:spPr bwMode="auto">
          <a:xfrm>
            <a:off x="3380126" y="169441"/>
            <a:ext cx="4176464" cy="3317707"/>
          </a:xfrm>
          <a:prstGeom prst="rect">
            <a:avLst/>
          </a:prstGeom>
          <a:noFill/>
          <a:ln w="9525">
            <a:noFill/>
            <a:miter lim="800000"/>
            <a:headEnd/>
            <a:tailEnd/>
          </a:ln>
        </p:spPr>
      </p:pic>
      <p:pic>
        <p:nvPicPr>
          <p:cNvPr id="10" name="Picture 2" descr="auto0">
            <a:extLst>
              <a:ext uri="{FF2B5EF4-FFF2-40B4-BE49-F238E27FC236}">
                <a16:creationId xmlns:a16="http://schemas.microsoft.com/office/drawing/2014/main" id="{BBC4B54A-D70B-4301-AF1A-39F92C1E410D}"/>
              </a:ext>
            </a:extLst>
          </p:cNvPr>
          <p:cNvPicPr>
            <a:picLocks noChangeAspect="1" noChangeArrowheads="1"/>
          </p:cNvPicPr>
          <p:nvPr/>
        </p:nvPicPr>
        <p:blipFill>
          <a:blip r:embed="rId2" cstate="print"/>
          <a:srcRect l="-9" t="51483" r="55659" b="2364"/>
          <a:stretch>
            <a:fillRect/>
          </a:stretch>
        </p:blipFill>
        <p:spPr bwMode="auto">
          <a:xfrm>
            <a:off x="3380126" y="3553816"/>
            <a:ext cx="4176464" cy="3193767"/>
          </a:xfrm>
          <a:prstGeom prst="rect">
            <a:avLst/>
          </a:prstGeom>
          <a:noFill/>
          <a:ln w="9525">
            <a:noFill/>
            <a:miter lim="800000"/>
            <a:headEnd/>
            <a:tailEnd/>
          </a:ln>
        </p:spPr>
      </p:pic>
      <p:pic>
        <p:nvPicPr>
          <p:cNvPr id="11" name="Picture 2" descr="auto0">
            <a:extLst>
              <a:ext uri="{FF2B5EF4-FFF2-40B4-BE49-F238E27FC236}">
                <a16:creationId xmlns:a16="http://schemas.microsoft.com/office/drawing/2014/main" id="{735E4EA1-96DD-4B10-9D50-73E89783F95D}"/>
              </a:ext>
            </a:extLst>
          </p:cNvPr>
          <p:cNvPicPr>
            <a:picLocks noChangeAspect="1" noChangeArrowheads="1"/>
          </p:cNvPicPr>
          <p:nvPr/>
        </p:nvPicPr>
        <p:blipFill>
          <a:blip r:embed="rId2" cstate="print"/>
          <a:srcRect l="49568" t="52069"/>
          <a:stretch>
            <a:fillRect/>
          </a:stretch>
        </p:blipFill>
        <p:spPr bwMode="auto">
          <a:xfrm>
            <a:off x="7628598" y="3553817"/>
            <a:ext cx="4536498" cy="3168352"/>
          </a:xfrm>
          <a:prstGeom prst="rect">
            <a:avLst/>
          </a:prstGeom>
          <a:noFill/>
          <a:ln w="9525">
            <a:noFill/>
            <a:miter lim="800000"/>
            <a:headEnd/>
            <a:tailEnd/>
          </a:ln>
        </p:spPr>
      </p:pic>
    </p:spTree>
    <p:extLst>
      <p:ext uri="{BB962C8B-B14F-4D97-AF65-F5344CB8AC3E}">
        <p14:creationId xmlns:p14="http://schemas.microsoft.com/office/powerpoint/2010/main" val="2186709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03CEB-DD61-4136-9620-EC052BF527CD}"/>
              </a:ext>
            </a:extLst>
          </p:cNvPr>
          <p:cNvSpPr>
            <a:spLocks noGrp="1"/>
          </p:cNvSpPr>
          <p:nvPr>
            <p:ph type="title"/>
          </p:nvPr>
        </p:nvSpPr>
        <p:spPr/>
        <p:txBody>
          <a:bodyPr/>
          <a:lstStyle/>
          <a:p>
            <a:endParaRPr lang="en-US"/>
          </a:p>
        </p:txBody>
      </p:sp>
      <p:pic>
        <p:nvPicPr>
          <p:cNvPr id="5" name="Zástupný obsah 4">
            <a:extLst>
              <a:ext uri="{FF2B5EF4-FFF2-40B4-BE49-F238E27FC236}">
                <a16:creationId xmlns:a16="http://schemas.microsoft.com/office/drawing/2014/main" id="{2268BA83-5D23-4AFC-AE3C-BE5CD7D67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081" y="5638800"/>
            <a:ext cx="3901440" cy="1219200"/>
          </a:xfrm>
        </p:spPr>
      </p:pic>
      <p:pic>
        <p:nvPicPr>
          <p:cNvPr id="7" name="Obrázek 6" descr="Obsah obrázku text, pták&#10;&#10;Popis byl vytvořen automaticky">
            <a:extLst>
              <a:ext uri="{FF2B5EF4-FFF2-40B4-BE49-F238E27FC236}">
                <a16:creationId xmlns:a16="http://schemas.microsoft.com/office/drawing/2014/main" id="{6A585DD0-3A91-4A74-B065-472F37098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483" y="175128"/>
            <a:ext cx="3835069" cy="6317746"/>
          </a:xfrm>
          <a:prstGeom prst="rect">
            <a:avLst/>
          </a:prstGeom>
        </p:spPr>
      </p:pic>
      <p:pic>
        <p:nvPicPr>
          <p:cNvPr id="3074" name="Picture 2" descr="Cover image expansion">
            <a:extLst>
              <a:ext uri="{FF2B5EF4-FFF2-40B4-BE49-F238E27FC236}">
                <a16:creationId xmlns:a16="http://schemas.microsoft.com/office/drawing/2014/main" id="{E3775D86-2304-4C50-BF10-F23392289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4462943" cy="567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60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905ED-0DA1-4800-96F5-3E0AF82099E9}"/>
              </a:ext>
            </a:extLst>
          </p:cNvPr>
          <p:cNvSpPr>
            <a:spLocks noGrp="1"/>
          </p:cNvSpPr>
          <p:nvPr>
            <p:ph type="title"/>
          </p:nvPr>
        </p:nvSpPr>
        <p:spPr/>
        <p:txBody>
          <a:bodyPr/>
          <a:lstStyle/>
          <a:p>
            <a:r>
              <a:rPr lang="en-US" dirty="0"/>
              <a:t>Main primary producers in waters</a:t>
            </a:r>
          </a:p>
        </p:txBody>
      </p:sp>
      <p:sp>
        <p:nvSpPr>
          <p:cNvPr id="3" name="Zástupný obsah 2">
            <a:extLst>
              <a:ext uri="{FF2B5EF4-FFF2-40B4-BE49-F238E27FC236}">
                <a16:creationId xmlns:a16="http://schemas.microsoft.com/office/drawing/2014/main" id="{97212B8E-D4D7-491A-8621-897DDB16D6DD}"/>
              </a:ext>
            </a:extLst>
          </p:cNvPr>
          <p:cNvSpPr>
            <a:spLocks noGrp="1"/>
          </p:cNvSpPr>
          <p:nvPr>
            <p:ph idx="1"/>
          </p:nvPr>
        </p:nvSpPr>
        <p:spPr/>
        <p:txBody>
          <a:bodyPr>
            <a:normAutofit/>
          </a:bodyPr>
          <a:lstStyle/>
          <a:p>
            <a:r>
              <a:rPr lang="en-US" sz="4400" dirty="0"/>
              <a:t>Cyanobacteria</a:t>
            </a:r>
          </a:p>
          <a:p>
            <a:r>
              <a:rPr lang="en-US" sz="4400" dirty="0"/>
              <a:t>Algae</a:t>
            </a:r>
          </a:p>
          <a:p>
            <a:r>
              <a:rPr lang="en-US" sz="4400" dirty="0"/>
              <a:t>Mosses and plants</a:t>
            </a:r>
            <a:br>
              <a:rPr lang="en-US" sz="4400" dirty="0"/>
            </a:br>
            <a:r>
              <a:rPr lang="en-US" sz="4400" dirty="0"/>
              <a:t> (Spermatophytes)</a:t>
            </a:r>
          </a:p>
        </p:txBody>
      </p:sp>
      <p:pic>
        <p:nvPicPr>
          <p:cNvPr id="4" name="Picture 2" descr="Marine Food Pyramid | National Geographic Society">
            <a:extLst>
              <a:ext uri="{FF2B5EF4-FFF2-40B4-BE49-F238E27FC236}">
                <a16:creationId xmlns:a16="http://schemas.microsoft.com/office/drawing/2014/main" id="{22924033-3260-4182-B5BD-F52F24A07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779" y="1507958"/>
            <a:ext cx="6468351" cy="485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6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31544" y="6235453"/>
            <a:ext cx="12653765" cy="772240"/>
          </a:xfrm>
        </p:spPr>
        <p:txBody>
          <a:bodyPr>
            <a:normAutofit/>
          </a:bodyPr>
          <a:lstStyle/>
          <a:p>
            <a:r>
              <a:rPr lang="en-US" sz="2000" b="0" i="0" dirty="0">
                <a:solidFill>
                  <a:srgbClr val="6C6E6F"/>
                </a:solidFill>
                <a:effectLst/>
                <a:latin typeface="GeoEditRegular"/>
              </a:rPr>
              <a:t>Pieter Bruegel in his mid-16th-century "The Triumph of Death"</a:t>
            </a:r>
            <a:endParaRPr lang="en-US"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032" y="913776"/>
            <a:ext cx="8780708" cy="5268425"/>
          </a:xfrm>
        </p:spPr>
      </p:pic>
      <p:sp>
        <p:nvSpPr>
          <p:cNvPr id="3" name="Nadpis 1">
            <a:extLst>
              <a:ext uri="{FF2B5EF4-FFF2-40B4-BE49-F238E27FC236}">
                <a16:creationId xmlns:a16="http://schemas.microsoft.com/office/drawing/2014/main" id="{9221E741-E9E3-EFE7-A295-6F36FDB494DB}"/>
              </a:ext>
            </a:extLst>
          </p:cNvPr>
          <p:cNvSpPr txBox="1">
            <a:spLocks/>
          </p:cNvSpPr>
          <p:nvPr/>
        </p:nvSpPr>
        <p:spPr>
          <a:xfrm>
            <a:off x="672050" y="0"/>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rPr>
              <a:t>OR </a:t>
            </a:r>
            <a:r>
              <a:rPr lang="en-US" b="1" dirty="0">
                <a:solidFill>
                  <a:schemeClr val="accent1"/>
                </a:solidFill>
              </a:rPr>
              <a:t>BAD</a:t>
            </a:r>
            <a:endParaRPr lang="en-US" b="1" dirty="0"/>
          </a:p>
        </p:txBody>
      </p:sp>
    </p:spTree>
    <p:extLst>
      <p:ext uri="{BB962C8B-B14F-4D97-AF65-F5344CB8AC3E}">
        <p14:creationId xmlns:p14="http://schemas.microsoft.com/office/powerpoint/2010/main" val="1300003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rcRect b="32078"/>
          <a:stretch/>
        </p:blipFill>
        <p:spPr>
          <a:xfrm>
            <a:off x="4354659" y="1445889"/>
            <a:ext cx="3046874" cy="2858783"/>
          </a:xfrm>
          <a:prstGeom prst="rect">
            <a:avLst/>
          </a:prstGeom>
        </p:spPr>
      </p:pic>
      <p:pic>
        <p:nvPicPr>
          <p:cNvPr id="3" name="Obrázek 2"/>
          <p:cNvPicPr>
            <a:picLocks noChangeAspect="1"/>
          </p:cNvPicPr>
          <p:nvPr/>
        </p:nvPicPr>
        <p:blipFill>
          <a:blip r:embed="rId3"/>
          <a:stretch>
            <a:fillRect/>
          </a:stretch>
        </p:blipFill>
        <p:spPr>
          <a:xfrm>
            <a:off x="7552307" y="1264591"/>
            <a:ext cx="4539983" cy="3054942"/>
          </a:xfrm>
          <a:prstGeom prst="rect">
            <a:avLst/>
          </a:prstGeom>
        </p:spPr>
      </p:pic>
      <p:pic>
        <p:nvPicPr>
          <p:cNvPr id="4" name="Obrázek 3"/>
          <p:cNvPicPr>
            <a:picLocks noChangeAspect="1"/>
          </p:cNvPicPr>
          <p:nvPr/>
        </p:nvPicPr>
        <p:blipFill>
          <a:blip r:embed="rId4"/>
          <a:stretch>
            <a:fillRect/>
          </a:stretch>
        </p:blipFill>
        <p:spPr>
          <a:xfrm>
            <a:off x="4461136" y="4227186"/>
            <a:ext cx="7631154" cy="1999509"/>
          </a:xfrm>
          <a:prstGeom prst="rect">
            <a:avLst/>
          </a:prstGeom>
        </p:spPr>
      </p:pic>
      <p:sp>
        <p:nvSpPr>
          <p:cNvPr id="5" name="Nadpis 1"/>
          <p:cNvSpPr txBox="1">
            <a:spLocks/>
          </p:cNvSpPr>
          <p:nvPr/>
        </p:nvSpPr>
        <p:spPr>
          <a:xfrm>
            <a:off x="1746297" y="326418"/>
            <a:ext cx="11310473" cy="1124712"/>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dirty="0">
                <a:solidFill>
                  <a:schemeClr val="accent1"/>
                </a:solidFill>
              </a:rPr>
              <a:t>Where All the BACTERIA Are</a:t>
            </a:r>
          </a:p>
        </p:txBody>
      </p:sp>
      <p:sp>
        <p:nvSpPr>
          <p:cNvPr id="8" name="TextovéPole 7">
            <a:extLst>
              <a:ext uri="{FF2B5EF4-FFF2-40B4-BE49-F238E27FC236}">
                <a16:creationId xmlns:a16="http://schemas.microsoft.com/office/drawing/2014/main" id="{AED9A6C9-79A0-2073-D130-F8EFAF38202A}"/>
              </a:ext>
            </a:extLst>
          </p:cNvPr>
          <p:cNvSpPr txBox="1"/>
          <p:nvPr/>
        </p:nvSpPr>
        <p:spPr>
          <a:xfrm>
            <a:off x="452155" y="1570394"/>
            <a:ext cx="3843893" cy="5262979"/>
          </a:xfrm>
          <a:prstGeom prst="rect">
            <a:avLst/>
          </a:prstGeom>
          <a:noFill/>
        </p:spPr>
        <p:txBody>
          <a:bodyPr wrap="square">
            <a:spAutoFit/>
          </a:bodyPr>
          <a:lstStyle/>
          <a:p>
            <a:pPr marL="285750" indent="-285750">
              <a:buFont typeface="Arial" panose="020B0604020202020204" pitchFamily="34" charset="0"/>
              <a:buChar char="•"/>
            </a:pPr>
            <a:r>
              <a:rPr lang="en-US" sz="2400" dirty="0"/>
              <a:t>It is believed that there could be </a:t>
            </a:r>
            <a:r>
              <a:rPr lang="en-US" sz="2400" b="1" dirty="0"/>
              <a:t>between 10 million to 1 billion</a:t>
            </a:r>
            <a:r>
              <a:rPr lang="en-US" sz="2400" dirty="0"/>
              <a:t> bacterial species on Earth. However, only a fraction of these, about 30,000 to 40,000 species, have been formally described and classified.</a:t>
            </a:r>
          </a:p>
          <a:p>
            <a:pPr marL="285750" indent="-285750">
              <a:buFont typeface="Arial" panose="020B0604020202020204" pitchFamily="34" charset="0"/>
              <a:buChar char="•"/>
            </a:pPr>
            <a:r>
              <a:rPr lang="en-US" sz="2400" dirty="0"/>
              <a:t>1 000 – 1 000 000 </a:t>
            </a:r>
            <a:r>
              <a:rPr lang="cs-CZ" sz="2400" dirty="0"/>
              <a:t>x </a:t>
            </a:r>
            <a:r>
              <a:rPr lang="en-US" sz="2400" dirty="0"/>
              <a:t>bigger</a:t>
            </a:r>
            <a:r>
              <a:rPr lang="cs-CZ" sz="2400" dirty="0"/>
              <a:t> </a:t>
            </a:r>
            <a:r>
              <a:rPr lang="en-US" sz="2400" dirty="0"/>
              <a:t>biomass </a:t>
            </a:r>
            <a:r>
              <a:rPr lang="en-US" sz="2400"/>
              <a:t>of microorganisms </a:t>
            </a:r>
            <a:r>
              <a:rPr lang="en-US" sz="2400" dirty="0"/>
              <a:t>than </a:t>
            </a:r>
            <a:r>
              <a:rPr lang="en-US" sz="2400" dirty="0" err="1"/>
              <a:t>macroorganisms</a:t>
            </a:r>
            <a:endParaRPr lang="en-US" sz="2400" dirty="0"/>
          </a:p>
          <a:p>
            <a:pPr marL="285750" indent="-285750">
              <a:buFont typeface="Arial" panose="020B0604020202020204" pitchFamily="34" charset="0"/>
              <a:buChar char="•"/>
            </a:pPr>
            <a:endParaRPr lang="en-US" sz="2400" dirty="0"/>
          </a:p>
        </p:txBody>
      </p:sp>
      <p:pic>
        <p:nvPicPr>
          <p:cNvPr id="7" name="Obrázek 6" descr="Obsah obrázku text, Písmo, snímek obrazovky, vizitka&#10;&#10;Popis byl vytvořen automaticky">
            <a:extLst>
              <a:ext uri="{FF2B5EF4-FFF2-40B4-BE49-F238E27FC236}">
                <a16:creationId xmlns:a16="http://schemas.microsoft.com/office/drawing/2014/main" id="{8F3034E0-4A01-3133-4E1A-EDB3F645D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635" y="6226695"/>
            <a:ext cx="1793365" cy="708448"/>
          </a:xfrm>
          <a:prstGeom prst="rect">
            <a:avLst/>
          </a:prstGeom>
        </p:spPr>
      </p:pic>
    </p:spTree>
    <p:extLst>
      <p:ext uri="{BB962C8B-B14F-4D97-AF65-F5344CB8AC3E}">
        <p14:creationId xmlns:p14="http://schemas.microsoft.com/office/powerpoint/2010/main" val="39456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A9B8FDF-9B4D-72D7-79B9-75242CBBB5C8}"/>
              </a:ext>
            </a:extLst>
          </p:cNvPr>
          <p:cNvSpPr>
            <a:spLocks noGrp="1"/>
          </p:cNvSpPr>
          <p:nvPr>
            <p:ph idx="1"/>
          </p:nvPr>
        </p:nvSpPr>
        <p:spPr>
          <a:xfrm>
            <a:off x="5548277" y="896231"/>
            <a:ext cx="6510530" cy="6040790"/>
          </a:xfrm>
        </p:spPr>
        <p:txBody>
          <a:bodyPr>
            <a:normAutofit fontScale="92500" lnSpcReduction="20000"/>
          </a:bodyPr>
          <a:lstStyle/>
          <a:p>
            <a:pPr marL="0" indent="0">
              <a:buNone/>
            </a:pPr>
            <a:r>
              <a:rPr lang="en-US" b="1" dirty="0"/>
              <a:t>Based on genes coding ribosomal RNA </a:t>
            </a:r>
          </a:p>
          <a:p>
            <a:pPr marL="0" indent="0">
              <a:buNone/>
            </a:pPr>
            <a:r>
              <a:rPr lang="en-US" b="1" dirty="0"/>
              <a:t>Ribosomes are essential for protein production</a:t>
            </a:r>
          </a:p>
          <a:p>
            <a:pPr marL="0" indent="0">
              <a:buNone/>
            </a:pPr>
            <a:r>
              <a:rPr lang="en-US" b="1" dirty="0"/>
              <a:t>V3-V4 regions</a:t>
            </a:r>
            <a:r>
              <a:rPr lang="en-US" dirty="0"/>
              <a:t> are two of the hypervariable regions within the 16S rRNA gene frequently used for bacterial identification and diversity analysis (400 - 500 bp)</a:t>
            </a:r>
          </a:p>
          <a:p>
            <a:pPr marL="0" indent="0">
              <a:buNone/>
            </a:pPr>
            <a:r>
              <a:rPr lang="en-US" b="1" dirty="0"/>
              <a:t>Amplicon Sequence Variants (ASVs)</a:t>
            </a:r>
            <a:r>
              <a:rPr lang="en-US" dirty="0"/>
              <a:t> are specific sequences obtained from high-throughput sequencing of marker genes with single nucleotide differences </a:t>
            </a:r>
          </a:p>
          <a:p>
            <a:pPr marL="0" indent="0">
              <a:buNone/>
            </a:pPr>
            <a:r>
              <a:rPr lang="en-US" b="1" dirty="0"/>
              <a:t>Operational Taxonomic Unit (OTU)</a:t>
            </a:r>
            <a:r>
              <a:rPr lang="en-US" dirty="0"/>
              <a:t> classify groups of closely related organisms (species or genera)</a:t>
            </a:r>
          </a:p>
        </p:txBody>
      </p:sp>
      <p:sp>
        <p:nvSpPr>
          <p:cNvPr id="10" name="TextovéPole 9">
            <a:extLst>
              <a:ext uri="{FF2B5EF4-FFF2-40B4-BE49-F238E27FC236}">
                <a16:creationId xmlns:a16="http://schemas.microsoft.com/office/drawing/2014/main" id="{C06034A6-851E-BF4F-91D9-3C80D2506B7C}"/>
              </a:ext>
            </a:extLst>
          </p:cNvPr>
          <p:cNvSpPr txBox="1"/>
          <p:nvPr/>
        </p:nvSpPr>
        <p:spPr>
          <a:xfrm>
            <a:off x="2026526" y="3305889"/>
            <a:ext cx="1005403" cy="246221"/>
          </a:xfrm>
          <a:prstGeom prst="rect">
            <a:avLst/>
          </a:prstGeom>
          <a:noFill/>
        </p:spPr>
        <p:txBody>
          <a:bodyPr wrap="none" rtlCol="0">
            <a:spAutoFit/>
          </a:bodyPr>
          <a:lstStyle/>
          <a:p>
            <a:r>
              <a:rPr lang="cs-CZ" sz="1000" dirty="0"/>
              <a:t>biorender.com</a:t>
            </a:r>
            <a:endParaRPr lang="en-US" sz="1000" dirty="0"/>
          </a:p>
        </p:txBody>
      </p:sp>
      <p:pic>
        <p:nvPicPr>
          <p:cNvPr id="2" name="Picture 2">
            <a:extLst>
              <a:ext uri="{FF2B5EF4-FFF2-40B4-BE49-F238E27FC236}">
                <a16:creationId xmlns:a16="http://schemas.microsoft.com/office/drawing/2014/main" id="{874390B5-CCEA-7A73-2106-6FC2C8AE0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65" y="3286761"/>
            <a:ext cx="4720907" cy="1998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DCF530C-2CF1-B9D6-C4BF-575689AFE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65" y="825149"/>
            <a:ext cx="4201959" cy="238671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text, snímek obrazovky, Barevnost, řada/pruh&#10;&#10;Popis byl vytvořen automaticky">
            <a:extLst>
              <a:ext uri="{FF2B5EF4-FFF2-40B4-BE49-F238E27FC236}">
                <a16:creationId xmlns:a16="http://schemas.microsoft.com/office/drawing/2014/main" id="{67933D75-0979-D454-14AA-6D2196C2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71" y="5154187"/>
            <a:ext cx="5131477" cy="987306"/>
          </a:xfrm>
          <a:prstGeom prst="rect">
            <a:avLst/>
          </a:prstGeom>
        </p:spPr>
      </p:pic>
      <p:sp>
        <p:nvSpPr>
          <p:cNvPr id="15" name="TextovéPole 14">
            <a:extLst>
              <a:ext uri="{FF2B5EF4-FFF2-40B4-BE49-F238E27FC236}">
                <a16:creationId xmlns:a16="http://schemas.microsoft.com/office/drawing/2014/main" id="{6F1329CB-D218-38EF-2018-1BD635B7DF85}"/>
              </a:ext>
            </a:extLst>
          </p:cNvPr>
          <p:cNvSpPr txBox="1"/>
          <p:nvPr/>
        </p:nvSpPr>
        <p:spPr>
          <a:xfrm>
            <a:off x="3405934" y="2893031"/>
            <a:ext cx="1194558" cy="276999"/>
          </a:xfrm>
          <a:prstGeom prst="rect">
            <a:avLst/>
          </a:prstGeom>
          <a:noFill/>
        </p:spPr>
        <p:txBody>
          <a:bodyPr wrap="none" rtlCol="0">
            <a:spAutoFit/>
          </a:bodyPr>
          <a:lstStyle/>
          <a:p>
            <a:r>
              <a:rPr lang="cs-CZ" sz="1200" dirty="0"/>
              <a:t>Sun et al.  2011</a:t>
            </a:r>
            <a:endParaRPr lang="en-US" sz="1200" dirty="0"/>
          </a:p>
        </p:txBody>
      </p:sp>
      <p:sp>
        <p:nvSpPr>
          <p:cNvPr id="20" name="Nadpis 1">
            <a:extLst>
              <a:ext uri="{FF2B5EF4-FFF2-40B4-BE49-F238E27FC236}">
                <a16:creationId xmlns:a16="http://schemas.microsoft.com/office/drawing/2014/main" id="{FB287BD2-772A-D866-104C-43869F2E8968}"/>
              </a:ext>
            </a:extLst>
          </p:cNvPr>
          <p:cNvSpPr>
            <a:spLocks noGrp="1"/>
          </p:cNvSpPr>
          <p:nvPr>
            <p:ph type="title"/>
          </p:nvPr>
        </p:nvSpPr>
        <p:spPr>
          <a:xfrm>
            <a:off x="1908048" y="-108459"/>
            <a:ext cx="10515600" cy="1325563"/>
          </a:xfrm>
        </p:spPr>
        <p:txBody>
          <a:bodyPr/>
          <a:lstStyle/>
          <a:p>
            <a:r>
              <a:rPr lang="en-US" cap="all" spc="100" dirty="0">
                <a:solidFill>
                  <a:schemeClr val="accent1"/>
                </a:solidFill>
              </a:rPr>
              <a:t>Identification of bacteria</a:t>
            </a:r>
          </a:p>
        </p:txBody>
      </p:sp>
    </p:spTree>
    <p:extLst>
      <p:ext uri="{BB962C8B-B14F-4D97-AF65-F5344CB8AC3E}">
        <p14:creationId xmlns:p14="http://schemas.microsoft.com/office/powerpoint/2010/main" val="267013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Obrázek 9" descr="Obsah obrázku interiér, zeď, tiskárna, Domácí spotřebič&#10;&#10;Popis byl vytvořen automaticky">
            <a:extLst>
              <a:ext uri="{FF2B5EF4-FFF2-40B4-BE49-F238E27FC236}">
                <a16:creationId xmlns:a16="http://schemas.microsoft.com/office/drawing/2014/main" id="{E771DBD7-E57E-1488-2563-262AFCC79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057379"/>
            <a:ext cx="2215895" cy="2386065"/>
          </a:xfrm>
          <a:prstGeom prst="rect">
            <a:avLst/>
          </a:prstGeom>
        </p:spPr>
      </p:pic>
      <p:sp>
        <p:nvSpPr>
          <p:cNvPr id="2" name="Nadpis 1">
            <a:extLst>
              <a:ext uri="{FF2B5EF4-FFF2-40B4-BE49-F238E27FC236}">
                <a16:creationId xmlns:a16="http://schemas.microsoft.com/office/drawing/2014/main" id="{4F433A68-D049-0D09-477F-54226988262F}"/>
              </a:ext>
            </a:extLst>
          </p:cNvPr>
          <p:cNvSpPr>
            <a:spLocks noGrp="1"/>
          </p:cNvSpPr>
          <p:nvPr>
            <p:ph type="title"/>
          </p:nvPr>
        </p:nvSpPr>
        <p:spPr>
          <a:xfrm>
            <a:off x="2293572" y="-278693"/>
            <a:ext cx="10515600" cy="1325563"/>
          </a:xfrm>
        </p:spPr>
        <p:txBody>
          <a:bodyPr/>
          <a:lstStyle/>
          <a:p>
            <a:r>
              <a:rPr lang="en-US" cap="all" spc="100" dirty="0">
                <a:solidFill>
                  <a:schemeClr val="accent1"/>
                </a:solidFill>
              </a:rPr>
              <a:t>Rapid development in technology</a:t>
            </a:r>
          </a:p>
        </p:txBody>
      </p:sp>
      <p:pic>
        <p:nvPicPr>
          <p:cNvPr id="1026" name="Picture 2" descr="r/labrats - a hand holding a piece of paper">
            <a:extLst>
              <a:ext uri="{FF2B5EF4-FFF2-40B4-BE49-F238E27FC236}">
                <a16:creationId xmlns:a16="http://schemas.microsoft.com/office/drawing/2014/main" id="{10BB4367-41B9-FC90-ABD5-0DE9F7C7816B}"/>
              </a:ext>
            </a:extLst>
          </p:cNvPr>
          <p:cNvPicPr>
            <a:picLocks noChangeAspect="1" noChangeArrowheads="1"/>
          </p:cNvPicPr>
          <p:nvPr/>
        </p:nvPicPr>
        <p:blipFill rotWithShape="1">
          <a:blip r:embed="rId5">
            <a:clrChange>
              <a:clrFrom>
                <a:srgbClr val="F6E6CC"/>
              </a:clrFrom>
              <a:clrTo>
                <a:srgbClr val="F6E6CC">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8573" b="10804"/>
          <a:stretch/>
        </p:blipFill>
        <p:spPr bwMode="auto">
          <a:xfrm>
            <a:off x="-5979" y="-2334"/>
            <a:ext cx="2002100" cy="2151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1E509AE-9533-B48F-3041-F2A373EA6C51}"/>
              </a:ext>
            </a:extLst>
          </p:cNvPr>
          <p:cNvSpPr txBox="1"/>
          <p:nvPr/>
        </p:nvSpPr>
        <p:spPr>
          <a:xfrm>
            <a:off x="7825408" y="6259204"/>
            <a:ext cx="6096000" cy="369332"/>
          </a:xfrm>
          <a:prstGeom prst="rect">
            <a:avLst/>
          </a:prstGeom>
          <a:noFill/>
        </p:spPr>
        <p:txBody>
          <a:bodyPr wrap="square">
            <a:spAutoFit/>
          </a:bodyPr>
          <a:lstStyle/>
          <a:p>
            <a:r>
              <a:rPr lang="en-US" b="0" i="0" dirty="0">
                <a:solidFill>
                  <a:srgbClr val="F2F2F2"/>
                </a:solidFill>
                <a:effectLst/>
                <a:latin typeface="-apple-system"/>
              </a:rPr>
              <a:t>Pepperidge Farm</a:t>
            </a:r>
            <a:endParaRPr lang="en-US" dirty="0"/>
          </a:p>
        </p:txBody>
      </p:sp>
      <p:pic>
        <p:nvPicPr>
          <p:cNvPr id="4" name="Obrázek 3" descr="Obsah obrázku Elektronické zařízení, přístroj, elektronika, Počítačový hardware&#10;&#10;Popis byl vytvořen automaticky">
            <a:extLst>
              <a:ext uri="{FF2B5EF4-FFF2-40B4-BE49-F238E27FC236}">
                <a16:creationId xmlns:a16="http://schemas.microsoft.com/office/drawing/2014/main" id="{F106DFEF-7A2B-D9E6-CF5E-E0252EDA84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79" y="4208924"/>
            <a:ext cx="2766245" cy="2105825"/>
          </a:xfrm>
          <a:prstGeom prst="rect">
            <a:avLst/>
          </a:prstGeom>
        </p:spPr>
      </p:pic>
      <p:sp>
        <p:nvSpPr>
          <p:cNvPr id="13" name="TextovéPole 12">
            <a:extLst>
              <a:ext uri="{FF2B5EF4-FFF2-40B4-BE49-F238E27FC236}">
                <a16:creationId xmlns:a16="http://schemas.microsoft.com/office/drawing/2014/main" id="{F2D5B29F-AECC-1407-0927-3737B663A20A}"/>
              </a:ext>
            </a:extLst>
          </p:cNvPr>
          <p:cNvSpPr txBox="1"/>
          <p:nvPr/>
        </p:nvSpPr>
        <p:spPr>
          <a:xfrm>
            <a:off x="476011" y="6652249"/>
            <a:ext cx="1151947" cy="215444"/>
          </a:xfrm>
          <a:prstGeom prst="rect">
            <a:avLst/>
          </a:prstGeom>
          <a:noFill/>
        </p:spPr>
        <p:txBody>
          <a:bodyPr wrap="square">
            <a:spAutoFit/>
          </a:bodyPr>
          <a:lstStyle/>
          <a:p>
            <a:r>
              <a:rPr lang="en-US" sz="800" dirty="0"/>
              <a:t>nanoporetech.com</a:t>
            </a:r>
          </a:p>
        </p:txBody>
      </p:sp>
      <p:sp>
        <p:nvSpPr>
          <p:cNvPr id="16" name="TextovéPole 15">
            <a:extLst>
              <a:ext uri="{FF2B5EF4-FFF2-40B4-BE49-F238E27FC236}">
                <a16:creationId xmlns:a16="http://schemas.microsoft.com/office/drawing/2014/main" id="{DDCC4060-6B89-5332-1503-CA5EE9AB60F5}"/>
              </a:ext>
            </a:extLst>
          </p:cNvPr>
          <p:cNvSpPr txBox="1"/>
          <p:nvPr/>
        </p:nvSpPr>
        <p:spPr>
          <a:xfrm>
            <a:off x="317150" y="1949657"/>
            <a:ext cx="1581593" cy="215444"/>
          </a:xfrm>
          <a:prstGeom prst="rect">
            <a:avLst/>
          </a:prstGeom>
          <a:noFill/>
        </p:spPr>
        <p:txBody>
          <a:bodyPr wrap="square">
            <a:spAutoFit/>
          </a:bodyPr>
          <a:lstStyle/>
          <a:p>
            <a:r>
              <a:rPr lang="cs-CZ" sz="800" dirty="0" err="1"/>
              <a:t>Pepperigefarm</a:t>
            </a:r>
            <a:r>
              <a:rPr lang="cs-CZ" sz="800" dirty="0"/>
              <a:t> </a:t>
            </a:r>
            <a:r>
              <a:rPr lang="cs-CZ" sz="800" dirty="0" err="1"/>
              <a:t>at</a:t>
            </a:r>
            <a:r>
              <a:rPr lang="cs-CZ" sz="800" dirty="0"/>
              <a:t> pinterest.com</a:t>
            </a:r>
            <a:endParaRPr lang="en-US" sz="800" dirty="0"/>
          </a:p>
        </p:txBody>
      </p:sp>
      <p:pic>
        <p:nvPicPr>
          <p:cNvPr id="18" name="Obrázek 17" descr="Obsah obrázku text, snímek obrazovky, Písmo, Barevnost">
            <a:extLst>
              <a:ext uri="{FF2B5EF4-FFF2-40B4-BE49-F238E27FC236}">
                <a16:creationId xmlns:a16="http://schemas.microsoft.com/office/drawing/2014/main" id="{89F7B2ED-A69D-AA62-5445-F883B1E34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6679" y="656654"/>
            <a:ext cx="5204693" cy="3984843"/>
          </a:xfrm>
          <a:prstGeom prst="rect">
            <a:avLst/>
          </a:prstGeom>
        </p:spPr>
      </p:pic>
      <p:pic>
        <p:nvPicPr>
          <p:cNvPr id="22" name="Obrázek 21" descr="Obsah obrázku text, snímek obrazovky, řada/pruh, diagram&#10;&#10;Popis byl vytvořen automaticky">
            <a:extLst>
              <a:ext uri="{FF2B5EF4-FFF2-40B4-BE49-F238E27FC236}">
                <a16:creationId xmlns:a16="http://schemas.microsoft.com/office/drawing/2014/main" id="{37FFF61A-71EE-2FEB-9359-DD15F6D3DAF3}"/>
              </a:ext>
            </a:extLst>
          </p:cNvPr>
          <p:cNvPicPr>
            <a:picLocks noChangeAspect="1"/>
          </p:cNvPicPr>
          <p:nvPr/>
        </p:nvPicPr>
        <p:blipFill>
          <a:blip r:embed="rId9">
            <a:extLst>
              <a:ext uri="{28A0092B-C50C-407E-A947-70E740481C1C}">
                <a14:useLocalDpi xmlns:a14="http://schemas.microsoft.com/office/drawing/2010/main" val="0"/>
              </a:ext>
            </a:extLst>
          </a:blip>
          <a:srcRect l="31359"/>
          <a:stretch/>
        </p:blipFill>
        <p:spPr>
          <a:xfrm>
            <a:off x="2241462" y="4933405"/>
            <a:ext cx="5208775" cy="3441057"/>
          </a:xfrm>
          <a:prstGeom prst="rect">
            <a:avLst/>
          </a:prstGeom>
        </p:spPr>
      </p:pic>
      <p:pic>
        <p:nvPicPr>
          <p:cNvPr id="23" name="Obrázek 22">
            <a:extLst>
              <a:ext uri="{FF2B5EF4-FFF2-40B4-BE49-F238E27FC236}">
                <a16:creationId xmlns:a16="http://schemas.microsoft.com/office/drawing/2014/main" id="{2168481B-BFFB-74DA-0C62-3F2ECD979911}"/>
              </a:ext>
            </a:extLst>
          </p:cNvPr>
          <p:cNvPicPr>
            <a:picLocks noChangeAspect="1"/>
          </p:cNvPicPr>
          <p:nvPr/>
        </p:nvPicPr>
        <p:blipFill>
          <a:blip r:embed="rId10"/>
          <a:stretch>
            <a:fillRect/>
          </a:stretch>
        </p:blipFill>
        <p:spPr>
          <a:xfrm>
            <a:off x="12684581" y="3977964"/>
            <a:ext cx="3726938" cy="2150157"/>
          </a:xfrm>
          <a:prstGeom prst="rect">
            <a:avLst/>
          </a:prstGeom>
        </p:spPr>
      </p:pic>
      <p:sp>
        <p:nvSpPr>
          <p:cNvPr id="24" name="Rectangle 12">
            <a:extLst>
              <a:ext uri="{FF2B5EF4-FFF2-40B4-BE49-F238E27FC236}">
                <a16:creationId xmlns:a16="http://schemas.microsoft.com/office/drawing/2014/main" id="{30113CE1-534B-02EF-22EE-D0C2C270DF38}"/>
              </a:ext>
            </a:extLst>
          </p:cNvPr>
          <p:cNvSpPr>
            <a:spLocks noChangeArrowheads="1"/>
          </p:cNvSpPr>
          <p:nvPr/>
        </p:nvSpPr>
        <p:spPr bwMode="auto">
          <a:xfrm>
            <a:off x="7825408" y="774771"/>
            <a:ext cx="4366592"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t>In 1990, one of the most ambitious scientific projects in history began: the Human Genome Project (HGP). Sequencing 3 billion base pairs took 13 years and cost 2.7 billion USD.</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t>By 2014, the cost of sequencing one human genome had dropped to 1,000 USD.</a:t>
            </a:r>
          </a:p>
        </p:txBody>
      </p:sp>
    </p:spTree>
    <p:extLst>
      <p:ext uri="{BB962C8B-B14F-4D97-AF65-F5344CB8AC3E}">
        <p14:creationId xmlns:p14="http://schemas.microsoft.com/office/powerpoint/2010/main" val="451699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A0554B-EBBE-45A3-1345-9BBECD153CB4}"/>
              </a:ext>
            </a:extLst>
          </p:cNvPr>
          <p:cNvSpPr>
            <a:spLocks noGrp="1"/>
          </p:cNvSpPr>
          <p:nvPr>
            <p:ph type="title"/>
          </p:nvPr>
        </p:nvSpPr>
        <p:spPr>
          <a:xfrm>
            <a:off x="460638" y="365125"/>
            <a:ext cx="11460938" cy="1325563"/>
          </a:xfrm>
        </p:spPr>
        <p:txBody>
          <a:bodyPr>
            <a:normAutofit fontScale="90000"/>
          </a:bodyPr>
          <a:lstStyle/>
          <a:p>
            <a:r>
              <a:rPr lang="en-US" cap="all" spc="100" dirty="0">
                <a:solidFill>
                  <a:schemeClr val="accent1"/>
                </a:solidFill>
              </a:rPr>
              <a:t>Focus on aquaculture systems:</a:t>
            </a:r>
            <a:br>
              <a:rPr lang="en-US" cap="all" spc="100" dirty="0">
                <a:solidFill>
                  <a:schemeClr val="accent1"/>
                </a:solidFill>
              </a:rPr>
            </a:br>
            <a:r>
              <a:rPr lang="en-US" cap="all" spc="100" dirty="0">
                <a:solidFill>
                  <a:schemeClr val="accent1"/>
                </a:solidFill>
              </a:rPr>
              <a:t>How does microorganisms influence fish?</a:t>
            </a:r>
          </a:p>
        </p:txBody>
      </p:sp>
      <p:sp>
        <p:nvSpPr>
          <p:cNvPr id="3" name="Zástupný obsah 2">
            <a:extLst>
              <a:ext uri="{FF2B5EF4-FFF2-40B4-BE49-F238E27FC236}">
                <a16:creationId xmlns:a16="http://schemas.microsoft.com/office/drawing/2014/main" id="{5AE45F48-AAD1-1575-FC5A-A678CED01F16}"/>
              </a:ext>
            </a:extLst>
          </p:cNvPr>
          <p:cNvSpPr>
            <a:spLocks noGrp="1"/>
          </p:cNvSpPr>
          <p:nvPr>
            <p:ph idx="1"/>
          </p:nvPr>
        </p:nvSpPr>
        <p:spPr>
          <a:xfrm>
            <a:off x="838200" y="1887502"/>
            <a:ext cx="10515600" cy="4351338"/>
          </a:xfrm>
        </p:spPr>
        <p:txBody>
          <a:bodyPr/>
          <a:lstStyle/>
          <a:p>
            <a:r>
              <a:rPr lang="en-US" strike="sngStrike" dirty="0"/>
              <a:t>Pathogens</a:t>
            </a:r>
          </a:p>
          <a:p>
            <a:r>
              <a:rPr lang="en-US" b="1" dirty="0">
                <a:solidFill>
                  <a:schemeClr val="tx2">
                    <a:lumMod val="75000"/>
                    <a:lumOff val="25000"/>
                  </a:schemeClr>
                </a:solidFill>
              </a:rPr>
              <a:t>Microbiome</a:t>
            </a:r>
            <a:r>
              <a:rPr lang="en-US" dirty="0"/>
              <a:t> refers to the entire collection </a:t>
            </a:r>
            <a:br>
              <a:rPr lang="en-US" dirty="0"/>
            </a:br>
            <a:r>
              <a:rPr lang="en-US" dirty="0"/>
              <a:t>of microorganisms a particular environment</a:t>
            </a:r>
            <a:br>
              <a:rPr lang="en-US" dirty="0"/>
            </a:br>
            <a:r>
              <a:rPr lang="en-US" dirty="0"/>
              <a:t/>
            </a:r>
            <a:br>
              <a:rPr lang="en-US" dirty="0"/>
            </a:br>
            <a:r>
              <a:rPr lang="en-US" dirty="0">
                <a:solidFill>
                  <a:schemeClr val="tx2">
                    <a:lumMod val="75000"/>
                    <a:lumOff val="25000"/>
                  </a:schemeClr>
                </a:solidFill>
              </a:rPr>
              <a:t>HAVE AN IMPACT ON</a:t>
            </a:r>
          </a:p>
          <a:p>
            <a:r>
              <a:rPr lang="en-US" dirty="0"/>
              <a:t>Fish nutrition and digestion</a:t>
            </a:r>
          </a:p>
          <a:p>
            <a:r>
              <a:rPr lang="en-US" dirty="0"/>
              <a:t>Immunity and disease resistance</a:t>
            </a:r>
          </a:p>
          <a:p>
            <a:r>
              <a:rPr lang="en-US" dirty="0"/>
              <a:t>Waste degradation </a:t>
            </a:r>
          </a:p>
          <a:p>
            <a:r>
              <a:rPr lang="en-US" dirty="0"/>
              <a:t>Fish farming productivity</a:t>
            </a:r>
          </a:p>
        </p:txBody>
      </p:sp>
      <p:pic>
        <p:nvPicPr>
          <p:cNvPr id="8" name="Obrázek 7">
            <a:extLst>
              <a:ext uri="{FF2B5EF4-FFF2-40B4-BE49-F238E27FC236}">
                <a16:creationId xmlns:a16="http://schemas.microsoft.com/office/drawing/2014/main" id="{114BE77B-C32D-00EF-5F1B-FE5C5AD1C3DD}"/>
              </a:ext>
            </a:extLst>
          </p:cNvPr>
          <p:cNvPicPr>
            <a:picLocks noChangeAspect="1"/>
          </p:cNvPicPr>
          <p:nvPr/>
        </p:nvPicPr>
        <p:blipFill>
          <a:blip r:embed="rId2"/>
          <a:stretch>
            <a:fillRect/>
          </a:stretch>
        </p:blipFill>
        <p:spPr>
          <a:xfrm>
            <a:off x="7946796" y="2017867"/>
            <a:ext cx="4245204" cy="4220973"/>
          </a:xfrm>
          <a:prstGeom prst="rect">
            <a:avLst/>
          </a:prstGeom>
        </p:spPr>
      </p:pic>
    </p:spTree>
    <p:extLst>
      <p:ext uri="{BB962C8B-B14F-4D97-AF65-F5344CB8AC3E}">
        <p14:creationId xmlns:p14="http://schemas.microsoft.com/office/powerpoint/2010/main" val="2263177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C49D53-9C7D-9194-CC8F-7E821110E691}"/>
              </a:ext>
            </a:extLst>
          </p:cNvPr>
          <p:cNvSpPr>
            <a:spLocks noGrp="1"/>
          </p:cNvSpPr>
          <p:nvPr>
            <p:ph type="title"/>
          </p:nvPr>
        </p:nvSpPr>
        <p:spPr>
          <a:xfrm>
            <a:off x="1601346" y="327052"/>
            <a:ext cx="10515600" cy="1325563"/>
          </a:xfrm>
        </p:spPr>
        <p:txBody>
          <a:bodyPr/>
          <a:lstStyle/>
          <a:p>
            <a:r>
              <a:rPr lang="en-US" sz="4000" cap="all" spc="100" dirty="0">
                <a:solidFill>
                  <a:schemeClr val="accent1"/>
                </a:solidFill>
              </a:rPr>
              <a:t>Fish microbiome – a rising topic</a:t>
            </a:r>
          </a:p>
        </p:txBody>
      </p:sp>
      <p:pic>
        <p:nvPicPr>
          <p:cNvPr id="8" name="Zástupný obsah 7" descr="Obsah obrázku text, snímek obrazovky, Písmo, design&#10;&#10;Popis byl vytvořen automaticky">
            <a:extLst>
              <a:ext uri="{FF2B5EF4-FFF2-40B4-BE49-F238E27FC236}">
                <a16:creationId xmlns:a16="http://schemas.microsoft.com/office/drawing/2014/main" id="{544DCE3F-A8CC-8A9E-A272-3688F197CB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3656" y="5018942"/>
            <a:ext cx="1844200" cy="1729890"/>
          </a:xfrm>
        </p:spPr>
      </p:pic>
      <p:pic>
        <p:nvPicPr>
          <p:cNvPr id="6" name="Obrázek 5">
            <a:extLst>
              <a:ext uri="{FF2B5EF4-FFF2-40B4-BE49-F238E27FC236}">
                <a16:creationId xmlns:a16="http://schemas.microsoft.com/office/drawing/2014/main" id="{19FE75FB-65A3-5B8A-234C-6EEAA8C2F165}"/>
              </a:ext>
            </a:extLst>
          </p:cNvPr>
          <p:cNvPicPr>
            <a:picLocks noChangeAspect="1"/>
          </p:cNvPicPr>
          <p:nvPr/>
        </p:nvPicPr>
        <p:blipFill>
          <a:blip r:embed="rId3"/>
          <a:stretch>
            <a:fillRect/>
          </a:stretch>
        </p:blipFill>
        <p:spPr>
          <a:xfrm>
            <a:off x="4597575" y="1528976"/>
            <a:ext cx="7300281" cy="3986943"/>
          </a:xfrm>
          <a:prstGeom prst="rect">
            <a:avLst/>
          </a:prstGeom>
        </p:spPr>
      </p:pic>
      <p:pic>
        <p:nvPicPr>
          <p:cNvPr id="10" name="Obrázek 9">
            <a:extLst>
              <a:ext uri="{FF2B5EF4-FFF2-40B4-BE49-F238E27FC236}">
                <a16:creationId xmlns:a16="http://schemas.microsoft.com/office/drawing/2014/main" id="{64ED401F-2729-99D6-CE1A-CA18AEC0F267}"/>
              </a:ext>
            </a:extLst>
          </p:cNvPr>
          <p:cNvPicPr>
            <a:picLocks noChangeAspect="1"/>
          </p:cNvPicPr>
          <p:nvPr/>
        </p:nvPicPr>
        <p:blipFill>
          <a:blip r:embed="rId4"/>
          <a:stretch>
            <a:fillRect/>
          </a:stretch>
        </p:blipFill>
        <p:spPr>
          <a:xfrm>
            <a:off x="130100" y="1652615"/>
            <a:ext cx="4751629" cy="3552769"/>
          </a:xfrm>
          <a:prstGeom prst="rect">
            <a:avLst/>
          </a:prstGeom>
        </p:spPr>
      </p:pic>
      <p:sp>
        <p:nvSpPr>
          <p:cNvPr id="12" name="TextovéPole 11">
            <a:extLst>
              <a:ext uri="{FF2B5EF4-FFF2-40B4-BE49-F238E27FC236}">
                <a16:creationId xmlns:a16="http://schemas.microsoft.com/office/drawing/2014/main" id="{9F0BC2C4-0377-D780-DFDA-8BDBAF64A279}"/>
              </a:ext>
            </a:extLst>
          </p:cNvPr>
          <p:cNvSpPr txBox="1"/>
          <p:nvPr/>
        </p:nvSpPr>
        <p:spPr>
          <a:xfrm>
            <a:off x="130100" y="5408004"/>
            <a:ext cx="4467475" cy="1477328"/>
          </a:xfrm>
          <a:prstGeom prst="rect">
            <a:avLst/>
          </a:prstGeom>
          <a:noFill/>
        </p:spPr>
        <p:txBody>
          <a:bodyPr wrap="square">
            <a:spAutoFit/>
          </a:bodyPr>
          <a:lstStyle/>
          <a:p>
            <a:r>
              <a:rPr lang="en-US" dirty="0"/>
              <a:t>Scanning electron microscopy (SEM) micrograph showing coccoid-shaped bacteria associated with enterocytes in the hindgut of Arctic charr (</a:t>
            </a:r>
            <a:r>
              <a:rPr lang="en-US" i="1" dirty="0"/>
              <a:t>S. alpinus</a:t>
            </a:r>
            <a:r>
              <a:rPr lang="en-US" dirty="0"/>
              <a:t> L.). </a:t>
            </a:r>
            <a:br>
              <a:rPr lang="en-US" dirty="0"/>
            </a:br>
            <a:r>
              <a:rPr lang="en-US" dirty="0" err="1"/>
              <a:t>Ringø</a:t>
            </a:r>
            <a:r>
              <a:rPr lang="en-US" dirty="0"/>
              <a:t> and Olsen (1999)</a:t>
            </a:r>
          </a:p>
        </p:txBody>
      </p:sp>
      <p:pic>
        <p:nvPicPr>
          <p:cNvPr id="14" name="Obrázek 13" descr="Obsah obrázku text, Písmo, snímek obrazovky, Grafika&#10;&#10;Popis byl vytvořen automaticky">
            <a:extLst>
              <a:ext uri="{FF2B5EF4-FFF2-40B4-BE49-F238E27FC236}">
                <a16:creationId xmlns:a16="http://schemas.microsoft.com/office/drawing/2014/main" id="{AB2A0E9C-63A2-DB96-3287-BE4A6E4F2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589" y="1968025"/>
            <a:ext cx="1630821" cy="678239"/>
          </a:xfrm>
          <a:prstGeom prst="rect">
            <a:avLst/>
          </a:prstGeom>
        </p:spPr>
      </p:pic>
    </p:spTree>
    <p:extLst>
      <p:ext uri="{BB962C8B-B14F-4D97-AF65-F5344CB8AC3E}">
        <p14:creationId xmlns:p14="http://schemas.microsoft.com/office/powerpoint/2010/main" val="4097283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Integral</Template>
  <TotalTime>1510</TotalTime>
  <Words>2253</Words>
  <Application>Microsoft Office PowerPoint</Application>
  <PresentationFormat>Širokoúhlá obrazovka</PresentationFormat>
  <Paragraphs>145</Paragraphs>
  <Slides>33</Slides>
  <Notes>13</Notes>
  <HiddenSlides>0</HiddenSlides>
  <MMClips>0</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33</vt:i4>
      </vt:variant>
    </vt:vector>
  </HeadingPairs>
  <TitlesOfParts>
    <vt:vector size="47" baseType="lpstr">
      <vt:lpstr>-apple-system</vt:lpstr>
      <vt:lpstr>Aptos</vt:lpstr>
      <vt:lpstr>Aptos Display</vt:lpstr>
      <vt:lpstr>Arial</vt:lpstr>
      <vt:lpstr>GeoEditRegular</vt:lpstr>
      <vt:lpstr>Helvetica Neue LT Std</vt:lpstr>
      <vt:lpstr>Minion-Italic</vt:lpstr>
      <vt:lpstr>Minion-Regular</vt:lpstr>
      <vt:lpstr>MuseoSans</vt:lpstr>
      <vt:lpstr>Source Serif Pro</vt:lpstr>
      <vt:lpstr>Times New Roman</vt:lpstr>
      <vt:lpstr>WarnockPro-Regular</vt:lpstr>
      <vt:lpstr>Wingdings</vt:lpstr>
      <vt:lpstr>Motiv Office</vt:lpstr>
      <vt:lpstr>MICROORGANISMS IN AQUACULTURE</vt:lpstr>
      <vt:lpstr>MICROORGANISMS</vt:lpstr>
      <vt:lpstr>THEY MIGHT BE EITHER GOOD</vt:lpstr>
      <vt:lpstr>Pieter Bruegel in his mid-16th-century "The Triumph of Death"</vt:lpstr>
      <vt:lpstr>Prezentace aplikace PowerPoint</vt:lpstr>
      <vt:lpstr>Identification of bacteria</vt:lpstr>
      <vt:lpstr>Rapid development in technology</vt:lpstr>
      <vt:lpstr>Focus on aquaculture systems: How does microorganisms influence fish?</vt:lpstr>
      <vt:lpstr>Fish microbiome – a rising topic</vt:lpstr>
      <vt:lpstr>Environment – the water</vt:lpstr>
      <vt:lpstr>Environment – the water</vt:lpstr>
      <vt:lpstr>Environment – Reproducibility</vt:lpstr>
      <vt:lpstr>FISH Gut - GOOD vs BAD</vt:lpstr>
      <vt:lpstr>Antibiotic treatment / or harmful  stimulI disrupting the equilibrium of the natural microbiome </vt:lpstr>
      <vt:lpstr>Mechanisms of antibiotic resistance  (Evolutionary race to survive)</vt:lpstr>
      <vt:lpstr>ANTIBIOTIC USE IN NORWAY</vt:lpstr>
      <vt:lpstr>ANTIBIOTIC USE IN NORWAY</vt:lpstr>
      <vt:lpstr>FISH GUT - high number of species</vt:lpstr>
      <vt:lpstr>FISH GUT Microbiome</vt:lpstr>
      <vt:lpstr>DO CYANOBACTERIA INHIBIT FISH GROWTH?</vt:lpstr>
      <vt:lpstr>PROBIOTICS (0)</vt:lpstr>
      <vt:lpstr>PROBIOTICS (0+)</vt:lpstr>
      <vt:lpstr>FISH SKIN MICROBIOME</vt:lpstr>
      <vt:lpstr>MICROORGANISMS PROTECT FISH</vt:lpstr>
      <vt:lpstr>SPECIES COMPOSITION AT DIFFERENT SITES</vt:lpstr>
      <vt:lpstr>BIOFILTERS IN RAS</vt:lpstr>
      <vt:lpstr>CONCLUSIONS </vt:lpstr>
      <vt:lpstr>THANK YOU FOR YOUR ATTENTION</vt:lpstr>
      <vt:lpstr>Nature x artificial environment  (RAS)</vt:lpstr>
      <vt:lpstr>Vitamins</vt:lpstr>
      <vt:lpstr>Prezentace aplikace PowerPoint</vt:lpstr>
      <vt:lpstr>Prezentace aplikace PowerPoint</vt:lpstr>
      <vt:lpstr>Main primary producers in waters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MICROORGANISMS IN AQUACULTURE</dc:title>
  <dc:creator>Strunecký Otakar Mgr. Ph.D.</dc:creator>
  <cp:lastModifiedBy>Zasedací místnost</cp:lastModifiedBy>
  <cp:revision>81</cp:revision>
  <dcterms:created xsi:type="dcterms:W3CDTF">2024-10-21T22:46:31Z</dcterms:created>
  <dcterms:modified xsi:type="dcterms:W3CDTF">2024-10-23T09:58:48Z</dcterms:modified>
</cp:coreProperties>
</file>