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B2_D6C9C617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05" r:id="rId2"/>
    <p:sldId id="432" r:id="rId3"/>
    <p:sldId id="433" r:id="rId4"/>
    <p:sldId id="434" r:id="rId5"/>
    <p:sldId id="395" r:id="rId6"/>
    <p:sldId id="413" r:id="rId7"/>
    <p:sldId id="414" r:id="rId8"/>
    <p:sldId id="401" r:id="rId9"/>
    <p:sldId id="403" r:id="rId10"/>
    <p:sldId id="407" r:id="rId11"/>
    <p:sldId id="408" r:id="rId12"/>
    <p:sldId id="406" r:id="rId13"/>
    <p:sldId id="402" r:id="rId14"/>
    <p:sldId id="409" r:id="rId15"/>
    <p:sldId id="415" r:id="rId16"/>
    <p:sldId id="416" r:id="rId17"/>
    <p:sldId id="417" r:id="rId18"/>
    <p:sldId id="399" r:id="rId19"/>
    <p:sldId id="394" r:id="rId20"/>
    <p:sldId id="41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1FE9C7-C6D6-CD4C-5653-63306AB4CF70}" name="Lieke Thora MSc. Dr. rer. nat." initials="LTMDrn" userId="S::tlieke@jcu.cz::d27f5210-92a7-4291-8640-099ce02d545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ttmann" initials="at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63C1"/>
    <a:srgbClr val="427A4E"/>
    <a:srgbClr val="FFFFFF"/>
    <a:srgbClr val="3F38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70858" autoAdjust="0"/>
  </p:normalViewPr>
  <p:slideViewPr>
    <p:cSldViewPr snapToGrid="0">
      <p:cViewPr varScale="1">
        <p:scale>
          <a:sx n="73" d="100"/>
          <a:sy n="73" d="100"/>
        </p:scale>
        <p:origin x="163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modernComment_1B2_D6C9C61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27512E6-CCFE-48D5-933C-EA841181D644}" authorId="{6F1FE9C7-C6D6-CD4C-5653-63306AB4CF70}" created="2023-09-03T15:01:35.61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603547671" sldId="434"/>
      <ac:picMk id="1026" creationId="{FB3331DA-808E-1771-6DA4-8694C59A93FF}"/>
    </ac:deMkLst>
    <p188:txBody>
      <a:bodyPr/>
      <a:lstStyle/>
      <a:p>
        <a:r>
          <a:rPr lang="en-GB"/>
          <a:t>Sea bass and which other fish???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1743-5A25-4906-A5BB-4ADA2490784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40BE7-3DFA-4C60-9442-E8A2A20B7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99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F1C90-D945-4B16-9D33-E1537795B7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26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recognize</a:t>
            </a:r>
            <a:r>
              <a:rPr lang="de-DE" dirty="0"/>
              <a:t> and </a:t>
            </a:r>
            <a:r>
              <a:rPr lang="de-DE" dirty="0" err="1"/>
              <a:t>detect</a:t>
            </a:r>
            <a:r>
              <a:rPr lang="de-DE" dirty="0"/>
              <a:t> </a:t>
            </a:r>
            <a:r>
              <a:rPr lang="de-DE" dirty="0" err="1"/>
              <a:t>anitgens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pathogens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40BE7-3DFA-4C60-9442-E8A2A20B7E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39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Target antigen for lysis, opsonization, and antibody dependent cell mediated cytotoxicity (ADCC), also involved in the neutralization  agglutination (leading to ops or ADCC)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40BE7-3DFA-4C60-9442-E8A2A20B7E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41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 protein and albumin similar between groups; IG higher in 50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40BE7-3DFA-4C60-9442-E8A2A20B7E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36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40BE7-3DFA-4C60-9442-E8A2A20B7E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4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40BE7-3DFA-4C60-9442-E8A2A20B7E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20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40BE7-3DFA-4C60-9442-E8A2A20B7E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58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9E935F-5B13-4390-8434-6134DC97FAA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237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Alternating</a:t>
            </a:r>
            <a:r>
              <a:rPr lang="de-DE" dirty="0"/>
              <a:t> C-double </a:t>
            </a:r>
            <a:r>
              <a:rPr lang="de-DE" dirty="0" err="1"/>
              <a:t>bounds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F1C90-D945-4B16-9D33-E1537795B7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07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Systemic immune response helps defeat when pathogen has invaded; stimulating mucosal immune response to prevent invasion at all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2002D-9CFE-445B-8D3F-E8D12BBBD509}" type="slidenum">
              <a:rPr lang="de-DE" altLang="de-DE" smtClean="0"/>
              <a:pPr/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03257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40BE7-3DFA-4C60-9442-E8A2A20B7E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72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ß1-4 glycosidic bond</a:t>
            </a:r>
          </a:p>
          <a:p>
            <a:endParaRPr lang="en-US" dirty="0"/>
          </a:p>
          <a:p>
            <a:r>
              <a:rPr lang="en-US" b="1" dirty="0"/>
              <a:t>Not too much is known about the mucosal alkaline phosphatase yet.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40BE7-3DFA-4C60-9442-E8A2A20B7E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77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ß1-4 glycosidic bond</a:t>
            </a:r>
          </a:p>
          <a:p>
            <a:endParaRPr lang="en-US" b="1" dirty="0"/>
          </a:p>
          <a:p>
            <a:r>
              <a:rPr lang="en-US" b="1" dirty="0"/>
              <a:t>Not too much is known about the mucosal alkaline phosphatase yet. Among the most important functions is the dephosphorylation of pro-inflammatory bacterial components such as LPS, </a:t>
            </a:r>
            <a:r>
              <a:rPr lang="en-US" b="1" dirty="0" err="1"/>
              <a:t>flaggelins</a:t>
            </a:r>
            <a:r>
              <a:rPr lang="en-US" b="1" dirty="0"/>
              <a:t>, DNA CpG motifs. The dephosphorylation inactivates the pro-inflammatory motifs, thus they cannot elicit pro-inflammatory response pathways such as NF-kB pathway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40BE7-3DFA-4C60-9442-E8A2A20B7E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45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40BE7-3DFA-4C60-9442-E8A2A20B7E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6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Another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mucosal</a:t>
            </a:r>
            <a:r>
              <a:rPr lang="de-DE" dirty="0"/>
              <a:t> immune </a:t>
            </a:r>
            <a:r>
              <a:rPr lang="de-DE" dirty="0" err="1"/>
              <a:t>response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antibodies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immunoglobulins</a:t>
            </a:r>
            <a:r>
              <a:rPr lang="de-DE" dirty="0"/>
              <a:t>, wich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secreted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b </a:t>
            </a:r>
            <a:r>
              <a:rPr lang="de-DE" dirty="0" err="1"/>
              <a:t>cells</a:t>
            </a:r>
            <a:r>
              <a:rPr lang="de-DE" dirty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40BE7-3DFA-4C60-9442-E8A2A20B7E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47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61B1A-8101-221D-70B1-FCDB267C3D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633BD0-1F24-A50D-7A1E-8A787FB8CC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5D96D-663C-415A-BBEE-D86C4ECD6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B92CF-EA81-477F-A9A5-1002DECEEF37}" type="datetime1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D81A8-6195-A51C-BDDA-FF0025292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837CE-5FB6-39CA-DA26-9274837B3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43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04135-4B3A-DC10-DE7D-5E5B48C48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7FD5F6-1D9F-F5BB-197F-11E64B3DE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D305C-17E9-065B-8857-D96D89E5E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DA086-8218-449A-96E9-08AB5FE8CA93}" type="datetime1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FF32C-CBC3-0C63-07A7-DEDAE2C2E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48177-61E7-43E9-F5B8-8BA5B9FD1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71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ABEE8C-1F41-B3CA-C176-79A9594231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F60C37-42AA-2F10-C09E-33FD985F9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572E8-BFB9-A8D6-CE93-D595B8888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DEF5-031D-44B9-8803-0D0308FF70B9}" type="datetime1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194BB-FC19-A4A7-105D-DE2A3025D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F213B-541B-A6E0-BCFB-29F30E504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8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96E90-038A-0F0B-202F-B7DDA0A36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EDFC4-E63D-9FB6-FB79-C13E9A7E7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589B6-D05C-74C9-7C61-5FD3C8B0D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805F9-E28E-43F5-A996-8C77A5C89512}" type="datetime1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BA305-DCB0-DA7E-064A-DEDA2D683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F1077-EF51-C9C1-2F3E-89026405D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33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A7C67-8A12-4DCD-F878-8AD09510F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80AE0-D9BF-9FF3-D3B2-E76195771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2837D-3045-2CA6-7CB2-F7DD575B2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5998-42C2-43A8-A4DE-74507330C01E}" type="datetime1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34BD4-B111-0A04-A505-9B3A66AA2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D81B9-0073-A82D-27F3-7342C1D1F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32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33D3-5D8E-4034-9AAB-D944B73CA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9BFF4-7F6C-3023-BD4A-A4C33F49BE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041AF4-9FAA-5CF0-83EE-306308A14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0FE695-D9AE-088E-32B0-50FCD4856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1E8D-FBDA-462B-9204-C2DB5E59BB2B}" type="datetime1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BFA13-5F86-3AF7-B0CB-64667DE45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B7BCE-786B-ABD1-9F79-C8C2CA0AA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43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34636-A675-2FBF-C636-45DACF98D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1E908-E4FE-13CB-BA52-E6758D4AA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7CA19D-C4E8-FAA1-2F00-155C12027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444F27-CBD7-267E-D9AE-82F3EDCB9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1027B3-9453-7BBE-6371-C6CE14999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B54344-9D6A-46D1-9405-A2CC3AF5A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DF138-DF97-4AED-A1E8-DF42116ED632}" type="datetime1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59E7D-1E99-00A7-B191-FCD48D4EC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E4EC03-D8A9-B541-C834-068F2183F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44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F0E69-0ECE-02BB-4521-566414F3F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6DCBC0-0C2B-1233-E4EB-DCAAFBC3F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4D2A-192F-4849-9349-5BEB71DD9FFF}" type="datetime1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F51DB-C0C3-F1A0-4840-5FD6E0D1B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391CC7-593A-834C-3693-4D22D7025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00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17F67E-5512-BE8B-439A-1A735D7AD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17C0F-926C-4E2E-AA21-0EDF1932C5DE}" type="datetime1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55C1DD-1298-2EE7-2995-F7CBDF202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7B12A-B6B4-2EDD-23C6-9381F2EAF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65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09567-7485-1EB6-E4B2-12F1C516C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95EE9-7058-944F-7F65-99A42B073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01AB-EC11-2F68-708E-6FE4F225D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1A8B7-D438-4344-A7DD-9148FE659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2AFE4-FAE8-4B29-91C6-3B3F12B5EBCE}" type="datetime1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2F3455-0CE0-E104-A88F-72A7334BA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0A089-B4ED-A275-60C4-987E35CD3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91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B61F2-5674-A47F-4572-9A7933AFA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93EB0-DEB4-4A4B-FA88-C400607790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77DDE4-3873-5351-15BA-5E9C0C13A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77CBB-D043-6099-0C50-3F0475AB5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F4CE-F6B2-481D-8A50-ACA7C6B51A1D}" type="datetime1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1294EB-ABCA-9091-6D61-CA06466B0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619258-C656-E13C-0275-86120D66B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5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7D62BC-8859-D588-8BC3-E7643FA89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70B26B-907B-1075-9CB1-F8F38BF0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C524C-FF5E-CD46-127F-9BC1AAE4FE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C3D8E-D705-4154-AF7E-EF082649530A}" type="datetime1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37B11-FAEB-9D06-AD73-7DA3017CD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DA0CB-22AD-359C-73DF-FE8D8EAF1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0B4AC-9B28-4038-A0FF-FC88040B9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4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12" Type="http://schemas.openxmlformats.org/officeDocument/2006/relationships/hyperlink" Target="https://www.frov.jcu.cz/en/science-and-research/research-in-spotlight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5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jpg"/><Relationship Id="rId9" Type="http://schemas.openxmlformats.org/officeDocument/2006/relationships/hyperlink" Target="mailto:tlieke@frov.jcu.c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18/10/relationships/comments" Target="../comments/modernComment_1B2_D6C9C617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A8C482-152C-059B-B63C-F6598601D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694"/>
          <a:stretch/>
        </p:blipFill>
        <p:spPr>
          <a:xfrm>
            <a:off x="0" y="2219091"/>
            <a:ext cx="12246211" cy="46637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ACA45C-369D-B652-D1AD-1ABB30414C0E}"/>
              </a:ext>
            </a:extLst>
          </p:cNvPr>
          <p:cNvSpPr/>
          <p:nvPr/>
        </p:nvSpPr>
        <p:spPr>
          <a:xfrm>
            <a:off x="344711" y="0"/>
            <a:ext cx="11765513" cy="1628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23EE18-21DD-DE3A-1959-DA25BF9E6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B608-803A-4801-BEB3-70B4ACE29F63}" type="slidenum">
              <a:rPr lang="en-US" smtClean="0"/>
              <a:t>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E04C64-3631-43FC-F1C8-A99491C64ECF}"/>
              </a:ext>
            </a:extLst>
          </p:cNvPr>
          <p:cNvSpPr txBox="1"/>
          <p:nvPr/>
        </p:nvSpPr>
        <p:spPr>
          <a:xfrm>
            <a:off x="1761755" y="2886554"/>
            <a:ext cx="9849864" cy="6430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3500" b="1" kern="100" dirty="0">
                <a:solidFill>
                  <a:schemeClr val="bg1"/>
                </a:solidFill>
                <a:effectLst>
                  <a:outerShdw blurRad="50800" dist="762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Effect of Fulvic Acid on Skin Immunological Alteration</a:t>
            </a:r>
            <a:endParaRPr lang="en-US" sz="3500" dirty="0">
              <a:solidFill>
                <a:schemeClr val="bg1"/>
              </a:solidFill>
              <a:effectLst>
                <a:outerShdw blurRad="50800" dist="76200" dir="2700000" algn="tl">
                  <a:srgbClr val="000000"/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B42869-390B-3ECF-EECE-E1F5DFC196DE}"/>
              </a:ext>
            </a:extLst>
          </p:cNvPr>
          <p:cNvSpPr txBox="1"/>
          <p:nvPr/>
        </p:nvSpPr>
        <p:spPr>
          <a:xfrm>
            <a:off x="4414294" y="1973558"/>
            <a:ext cx="77777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b="1" dirty="0"/>
              <a:t>Innovations in Fisheries and Aquaculture as a Key Component of Sustainable </a:t>
            </a:r>
            <a:r>
              <a:rPr lang="en-US" sz="1500" b="1" dirty="0" err="1"/>
              <a:t>Aquafood</a:t>
            </a:r>
            <a:r>
              <a:rPr lang="en-US" sz="1500" b="1" dirty="0"/>
              <a:t> Systems</a:t>
            </a:r>
          </a:p>
          <a:p>
            <a:pPr algn="r"/>
            <a:r>
              <a:rPr lang="en-US" sz="1500" b="1" dirty="0"/>
              <a:t>FAO Workshop 2024</a:t>
            </a:r>
          </a:p>
        </p:txBody>
      </p:sp>
      <p:pic>
        <p:nvPicPr>
          <p:cNvPr id="1028" name="Picture 4" descr="frov ju rgb positive">
            <a:extLst>
              <a:ext uri="{FF2B5EF4-FFF2-40B4-BE49-F238E27FC236}">
                <a16:creationId xmlns:a16="http://schemas.microsoft.com/office/drawing/2014/main" id="{FF692CB7-5646-5658-D444-4CBF24E2A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5" y="219324"/>
            <a:ext cx="4870255" cy="95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42C60E-9DB6-3374-F7ED-59027C7CB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308" y="124709"/>
            <a:ext cx="2232167" cy="116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589ECF-6745-967D-2CC6-255454E0BBC0}"/>
              </a:ext>
            </a:extLst>
          </p:cNvPr>
          <p:cNvSpPr txBox="1"/>
          <p:nvPr/>
        </p:nvSpPr>
        <p:spPr>
          <a:xfrm>
            <a:off x="162790" y="5892800"/>
            <a:ext cx="159896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Dr. Thora Lieke</a:t>
            </a:r>
          </a:p>
          <a:p>
            <a:pPr algn="ctr"/>
            <a:r>
              <a:rPr lang="en-US" sz="1600" dirty="0"/>
              <a:t>24.10.2024 </a:t>
            </a:r>
          </a:p>
        </p:txBody>
      </p:sp>
      <p:pic>
        <p:nvPicPr>
          <p:cNvPr id="1026" name="Picture 2" descr="TRANSNATIONAL ACCESS – AquaExcel3.0">
            <a:extLst>
              <a:ext uri="{FF2B5EF4-FFF2-40B4-BE49-F238E27FC236}">
                <a16:creationId xmlns:a16="http://schemas.microsoft.com/office/drawing/2014/main" id="{A3C3E9FD-D764-627D-9A5D-DE97531C4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83" y="82526"/>
            <a:ext cx="2798717" cy="111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699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23B036-85E6-F39D-20F3-6EE2AECFD1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59524" r="57917" b="23611"/>
          <a:stretch/>
        </p:blipFill>
        <p:spPr>
          <a:xfrm rot="20865384">
            <a:off x="4279899" y="4038600"/>
            <a:ext cx="1092201" cy="1079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2C96A9-54DD-BC92-5478-AEC7970003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59524" r="57917" b="23611"/>
          <a:stretch/>
        </p:blipFill>
        <p:spPr>
          <a:xfrm rot="5626298">
            <a:off x="2755899" y="2209800"/>
            <a:ext cx="1092201" cy="1079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1E9486-7728-0FF0-B7EA-054CDAB911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59524" r="57917" b="23611"/>
          <a:stretch/>
        </p:blipFill>
        <p:spPr>
          <a:xfrm rot="13554364">
            <a:off x="5689599" y="1464533"/>
            <a:ext cx="1092201" cy="107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58430A-E7CE-4428-6D79-FA877994E0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6" t="25000" r="29444" b="51587"/>
          <a:stretch/>
        </p:blipFill>
        <p:spPr>
          <a:xfrm>
            <a:off x="3876503" y="2349500"/>
            <a:ext cx="3898900" cy="1498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7FE688-C82F-CBA9-C632-E2387C16C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E085FA-09CF-F36F-6DC2-B530C61E4A41}"/>
              </a:ext>
            </a:extLst>
          </p:cNvPr>
          <p:cNvSpPr txBox="1">
            <a:spLocks/>
          </p:cNvSpPr>
          <p:nvPr/>
        </p:nvSpPr>
        <p:spPr>
          <a:xfrm>
            <a:off x="454660" y="3229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215AAD"/>
                </a:solidFill>
              </a:rPr>
              <a:t>Bridge between Innate and Adaptive Immunity</a:t>
            </a:r>
          </a:p>
        </p:txBody>
      </p:sp>
    </p:spTree>
    <p:extLst>
      <p:ext uri="{BB962C8B-B14F-4D97-AF65-F5344CB8AC3E}">
        <p14:creationId xmlns:p14="http://schemas.microsoft.com/office/powerpoint/2010/main" val="3820224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58430A-E7CE-4428-6D79-FA877994E0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6" t="25000" r="29444" b="51587"/>
          <a:stretch/>
        </p:blipFill>
        <p:spPr>
          <a:xfrm>
            <a:off x="3876503" y="2349500"/>
            <a:ext cx="3898900" cy="1498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23B036-85E6-F39D-20F3-6EE2AECFD1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59524" r="57917" b="23611"/>
          <a:stretch/>
        </p:blipFill>
        <p:spPr>
          <a:xfrm rot="20865384">
            <a:off x="4479410" y="3308349"/>
            <a:ext cx="1092201" cy="1079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2C96A9-54DD-BC92-5478-AEC7970003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59524" r="57917" b="23611"/>
          <a:stretch/>
        </p:blipFill>
        <p:spPr>
          <a:xfrm rot="5626298">
            <a:off x="3454398" y="2559050"/>
            <a:ext cx="1092201" cy="1079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1E9486-7728-0FF0-B7EA-054CDAB911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59524" r="57917" b="23611"/>
          <a:stretch/>
        </p:blipFill>
        <p:spPr>
          <a:xfrm rot="13554364">
            <a:off x="5422899" y="2121462"/>
            <a:ext cx="1092201" cy="1079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78BF3E-0313-A0D8-681A-74695AFBC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0F8F5D-8BED-9B2F-AC10-938842294ED5}"/>
              </a:ext>
            </a:extLst>
          </p:cNvPr>
          <p:cNvSpPr txBox="1">
            <a:spLocks/>
          </p:cNvSpPr>
          <p:nvPr/>
        </p:nvSpPr>
        <p:spPr>
          <a:xfrm>
            <a:off x="454660" y="3229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215AAD"/>
                </a:solidFill>
              </a:rPr>
              <a:t>Bridge between Innate and Adaptive Immunity</a:t>
            </a:r>
          </a:p>
        </p:txBody>
      </p:sp>
    </p:spTree>
    <p:extLst>
      <p:ext uri="{BB962C8B-B14F-4D97-AF65-F5344CB8AC3E}">
        <p14:creationId xmlns:p14="http://schemas.microsoft.com/office/powerpoint/2010/main" val="3182433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554EF-80F8-5A95-EF8E-CBA103AB63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5357" r="6389" b="26389"/>
          <a:stretch/>
        </p:blipFill>
        <p:spPr>
          <a:xfrm>
            <a:off x="971368" y="985709"/>
            <a:ext cx="10568577" cy="5689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CAF56D-D79A-7259-0EEF-5F56312E2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61B9F0-C0C5-44ED-C75A-A1397B7E0BF3}"/>
              </a:ext>
            </a:extLst>
          </p:cNvPr>
          <p:cNvSpPr txBox="1">
            <a:spLocks/>
          </p:cNvSpPr>
          <p:nvPr/>
        </p:nvSpPr>
        <p:spPr>
          <a:xfrm>
            <a:off x="454660" y="3229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215AAD"/>
                </a:solidFill>
              </a:rPr>
              <a:t>Bridge between Innate and Adaptive Immunity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A69DFF-BE6F-DE17-CCD9-32DDC1685BD9}"/>
              </a:ext>
            </a:extLst>
          </p:cNvPr>
          <p:cNvSpPr txBox="1"/>
          <p:nvPr/>
        </p:nvSpPr>
        <p:spPr>
          <a:xfrm>
            <a:off x="7837714" y="3679255"/>
            <a:ext cx="40039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/>
              <a:t>(Antibody Dependent Cell mediated Cytotoxicity )</a:t>
            </a:r>
            <a:endParaRPr lang="en-GB" sz="1500" i="1" dirty="0"/>
          </a:p>
        </p:txBody>
      </p:sp>
    </p:spTree>
    <p:extLst>
      <p:ext uri="{BB962C8B-B14F-4D97-AF65-F5344CB8AC3E}">
        <p14:creationId xmlns:p14="http://schemas.microsoft.com/office/powerpoint/2010/main" val="266453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6F59B18-BD98-4BD1-66B6-5E020AF6E2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5885289"/>
              </p:ext>
            </p:extLst>
          </p:nvPr>
        </p:nvGraphicFramePr>
        <p:xfrm>
          <a:off x="328760" y="431143"/>
          <a:ext cx="10954396" cy="6695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8019999" imgH="5667233" progId="AcroExch.Document.DC">
                  <p:embed/>
                </p:oleObj>
              </mc:Choice>
              <mc:Fallback>
                <p:oleObj name="Acrobat Document" r:id="rId3" imgW="8019999" imgH="5667233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6F59B18-BD98-4BD1-66B6-5E020AF6E2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760" y="431143"/>
                        <a:ext cx="10954396" cy="6695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BA6785-F56D-39E9-88BE-85FC2B05BF8C}"/>
              </a:ext>
            </a:extLst>
          </p:cNvPr>
          <p:cNvCxnSpPr>
            <a:cxnSpLocks/>
          </p:cNvCxnSpPr>
          <p:nvPr/>
        </p:nvCxnSpPr>
        <p:spPr>
          <a:xfrm>
            <a:off x="2954956" y="5130265"/>
            <a:ext cx="7804484" cy="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33B65A-CFA5-4CF2-08B5-96FE2D2E55D4}"/>
              </a:ext>
            </a:extLst>
          </p:cNvPr>
          <p:cNvCxnSpPr>
            <a:cxnSpLocks/>
          </p:cNvCxnSpPr>
          <p:nvPr/>
        </p:nvCxnSpPr>
        <p:spPr>
          <a:xfrm>
            <a:off x="2954956" y="4643542"/>
            <a:ext cx="7804484" cy="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4240D59-5504-06AE-696F-AA3572608F04}"/>
              </a:ext>
            </a:extLst>
          </p:cNvPr>
          <p:cNvSpPr txBox="1"/>
          <p:nvPr/>
        </p:nvSpPr>
        <p:spPr>
          <a:xfrm>
            <a:off x="10759440" y="4685054"/>
            <a:ext cx="1047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+75 % Ig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7FA872-EC05-3DC5-C5B8-82CB563C7CC3}"/>
              </a:ext>
            </a:extLst>
          </p:cNvPr>
          <p:cNvSpPr txBox="1">
            <a:spLocks/>
          </p:cNvSpPr>
          <p:nvPr/>
        </p:nvSpPr>
        <p:spPr>
          <a:xfrm>
            <a:off x="454660" y="3229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215AAD"/>
                </a:solidFill>
              </a:rPr>
              <a:t>Increased immunoglobulin content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D15DA7-612D-969B-F4CE-431186842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15" b="56242"/>
          <a:stretch/>
        </p:blipFill>
        <p:spPr>
          <a:xfrm>
            <a:off x="8984344" y="322928"/>
            <a:ext cx="3010886" cy="161841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8A5F81-3EA7-65DA-2C2D-26C2B47AF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0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DAF417-3636-2A4F-CB8B-BAE17551B8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4" t="7142" r="8611" b="70635"/>
          <a:stretch/>
        </p:blipFill>
        <p:spPr>
          <a:xfrm>
            <a:off x="6934201" y="2565399"/>
            <a:ext cx="3009900" cy="2133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2F9486-C239-3C7E-73A8-002140E465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3" t="74008" r="24583" b="3770"/>
          <a:stretch/>
        </p:blipFill>
        <p:spPr>
          <a:xfrm>
            <a:off x="6999933" y="2476499"/>
            <a:ext cx="3009903" cy="213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050C06-C7BE-72C4-821E-BA544D9945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t="25992" r="37222" b="32143"/>
          <a:stretch/>
        </p:blipFill>
        <p:spPr>
          <a:xfrm>
            <a:off x="7023099" y="1130300"/>
            <a:ext cx="3009902" cy="4019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C6B800-5AA0-92C1-C473-DBAC8A2C9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2" t="45635" r="10695" b="32143"/>
          <a:stretch/>
        </p:blipFill>
        <p:spPr>
          <a:xfrm>
            <a:off x="6976768" y="2603499"/>
            <a:ext cx="2857500" cy="213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A9AF1-99DD-8C25-48D6-5FEF2F02F1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58333" b="74008"/>
          <a:stretch/>
        </p:blipFill>
        <p:spPr>
          <a:xfrm>
            <a:off x="3327401" y="2774946"/>
            <a:ext cx="1295401" cy="1663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33D0E2-C57C-411B-E886-035536988C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31944" r="78611" b="45834"/>
          <a:stretch/>
        </p:blipFill>
        <p:spPr>
          <a:xfrm>
            <a:off x="2768598" y="716084"/>
            <a:ext cx="1600201" cy="15318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AE475D-B3B3-FEBC-BA4A-864EC25111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 t="17857" r="25278" b="45040"/>
          <a:stretch/>
        </p:blipFill>
        <p:spPr>
          <a:xfrm rot="20417506">
            <a:off x="4387085" y="2172035"/>
            <a:ext cx="2844162" cy="123115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C39954-7E45-F1B1-971B-9FF6ECF0F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14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CD6A9C-65EB-6D27-C451-175C66E8F496}"/>
              </a:ext>
            </a:extLst>
          </p:cNvPr>
          <p:cNvSpPr txBox="1">
            <a:spLocks/>
          </p:cNvSpPr>
          <p:nvPr/>
        </p:nvSpPr>
        <p:spPr>
          <a:xfrm>
            <a:off x="454660" y="3229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215AAD"/>
                </a:solidFill>
              </a:rPr>
              <a:t>Effect against bacteria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CF7494-EF8A-B4DB-24BE-0A83AD2B049B}"/>
              </a:ext>
            </a:extLst>
          </p:cNvPr>
          <p:cNvSpPr txBox="1"/>
          <p:nvPr/>
        </p:nvSpPr>
        <p:spPr>
          <a:xfrm>
            <a:off x="2379462" y="2144853"/>
            <a:ext cx="23784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i="1" dirty="0"/>
              <a:t>(</a:t>
            </a:r>
            <a:r>
              <a:rPr lang="de-DE" sz="1500" i="1" dirty="0" err="1"/>
              <a:t>Enteritic</a:t>
            </a:r>
            <a:r>
              <a:rPr lang="de-DE" sz="1500" i="1" dirty="0"/>
              <a:t> </a:t>
            </a:r>
            <a:r>
              <a:rPr lang="de-DE" sz="1500" i="1" dirty="0" err="1"/>
              <a:t>redmouth</a:t>
            </a:r>
            <a:r>
              <a:rPr lang="de-DE" sz="1500" i="1" dirty="0"/>
              <a:t> </a:t>
            </a:r>
            <a:r>
              <a:rPr lang="de-DE" sz="1500" i="1" dirty="0" err="1"/>
              <a:t>disease</a:t>
            </a:r>
            <a:r>
              <a:rPr lang="de-DE" sz="1500" i="1" dirty="0"/>
              <a:t>)</a:t>
            </a:r>
            <a:endParaRPr lang="en-GB" sz="1500" i="1" dirty="0"/>
          </a:p>
        </p:txBody>
      </p:sp>
    </p:spTree>
    <p:extLst>
      <p:ext uri="{BB962C8B-B14F-4D97-AF65-F5344CB8AC3E}">
        <p14:creationId xmlns:p14="http://schemas.microsoft.com/office/powerpoint/2010/main" val="349372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C6B800-5AA0-92C1-C473-DBAC8A2C9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2" t="45635" r="10695" b="32143"/>
          <a:stretch/>
        </p:blipFill>
        <p:spPr>
          <a:xfrm>
            <a:off x="6976768" y="2603499"/>
            <a:ext cx="2857500" cy="213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DAF417-3636-2A4F-CB8B-BAE17551B8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4" t="7142" r="8611" b="70635"/>
          <a:stretch/>
        </p:blipFill>
        <p:spPr>
          <a:xfrm>
            <a:off x="6934201" y="2565399"/>
            <a:ext cx="3009900" cy="2133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2F9486-C239-3C7E-73A8-002140E465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3" t="74008" r="24583" b="3770"/>
          <a:stretch/>
        </p:blipFill>
        <p:spPr>
          <a:xfrm>
            <a:off x="6999933" y="2501899"/>
            <a:ext cx="3009903" cy="2133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CFC542-0160-CD9C-6199-23A8CEFE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5B002D-FB7F-EB03-5C8B-3CE49F24A96C}"/>
              </a:ext>
            </a:extLst>
          </p:cNvPr>
          <p:cNvSpPr txBox="1">
            <a:spLocks/>
          </p:cNvSpPr>
          <p:nvPr/>
        </p:nvSpPr>
        <p:spPr>
          <a:xfrm>
            <a:off x="454660" y="3229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215AAD"/>
                </a:solidFill>
              </a:rPr>
              <a:t>Effect against bacteria</a:t>
            </a:r>
          </a:p>
        </p:txBody>
      </p:sp>
    </p:spTree>
    <p:extLst>
      <p:ext uri="{BB962C8B-B14F-4D97-AF65-F5344CB8AC3E}">
        <p14:creationId xmlns:p14="http://schemas.microsoft.com/office/powerpoint/2010/main" val="135803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C6B800-5AA0-92C1-C473-DBAC8A2C9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2" t="45635" r="10695" b="32143"/>
          <a:stretch/>
        </p:blipFill>
        <p:spPr>
          <a:xfrm>
            <a:off x="6976768" y="2603499"/>
            <a:ext cx="2857500" cy="213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DAF417-3636-2A4F-CB8B-BAE17551B8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4" t="7142" r="8611" b="70635"/>
          <a:stretch/>
        </p:blipFill>
        <p:spPr>
          <a:xfrm>
            <a:off x="6934201" y="2565399"/>
            <a:ext cx="3009900" cy="2133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7CDBCD-CFB9-B3A9-2187-DD0BA410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16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22EF0D4-B9CF-F29C-2AEF-9DD8AC50F8D6}"/>
              </a:ext>
            </a:extLst>
          </p:cNvPr>
          <p:cNvSpPr txBox="1">
            <a:spLocks/>
          </p:cNvSpPr>
          <p:nvPr/>
        </p:nvSpPr>
        <p:spPr>
          <a:xfrm>
            <a:off x="454660" y="3229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215AAD"/>
                </a:solidFill>
              </a:rPr>
              <a:t>Effect against bacteria</a:t>
            </a:r>
          </a:p>
        </p:txBody>
      </p:sp>
    </p:spTree>
    <p:extLst>
      <p:ext uri="{BB962C8B-B14F-4D97-AF65-F5344CB8AC3E}">
        <p14:creationId xmlns:p14="http://schemas.microsoft.com/office/powerpoint/2010/main" val="368232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C6B800-5AA0-92C1-C473-DBAC8A2C9F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2" t="45635" r="10695" b="32143"/>
          <a:stretch/>
        </p:blipFill>
        <p:spPr>
          <a:xfrm>
            <a:off x="6976768" y="2603499"/>
            <a:ext cx="2857500" cy="213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207785-4EAB-E8DB-73E3-E7DF8F6C600A}"/>
              </a:ext>
            </a:extLst>
          </p:cNvPr>
          <p:cNvSpPr txBox="1"/>
          <p:nvPr/>
        </p:nvSpPr>
        <p:spPr>
          <a:xfrm>
            <a:off x="7837894" y="2082800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48 h @17 °C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0B38D0-148B-5CAF-7A3A-81E8E32B74B5}"/>
              </a:ext>
            </a:extLst>
          </p:cNvPr>
          <p:cNvSpPr txBox="1"/>
          <p:nvPr/>
        </p:nvSpPr>
        <p:spPr>
          <a:xfrm>
            <a:off x="6976768" y="4749798"/>
            <a:ext cx="37225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different </a:t>
            </a:r>
            <a:r>
              <a:rPr lang="en-US" i="1" dirty="0"/>
              <a:t>Yersinia</a:t>
            </a:r>
            <a:r>
              <a:rPr lang="en-US" dirty="0"/>
              <a:t> concentrations</a:t>
            </a:r>
          </a:p>
          <a:p>
            <a:r>
              <a:rPr lang="en-US" dirty="0"/>
              <a:t>3 technical repeats per mucus sample</a:t>
            </a:r>
          </a:p>
          <a:p>
            <a:r>
              <a:rPr lang="en-US" dirty="0"/>
              <a:t>4 times repeated fish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179997-238F-9A10-7FE2-A15939CCB1F8}"/>
              </a:ext>
            </a:extLst>
          </p:cNvPr>
          <p:cNvSpPr txBox="1"/>
          <p:nvPr/>
        </p:nvSpPr>
        <p:spPr>
          <a:xfrm>
            <a:off x="6915262" y="5800127"/>
            <a:ext cx="374904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500" b="1" dirty="0">
                <a:solidFill>
                  <a:schemeClr val="accent1"/>
                </a:solidFill>
              </a:rPr>
              <a:t>1255 Plates in total</a:t>
            </a:r>
            <a:endParaRPr lang="en-GB" sz="3500" b="1" dirty="0">
              <a:solidFill>
                <a:schemeClr val="accent1"/>
              </a:solidFill>
            </a:endParaRP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54B74C8-0C32-AAE1-C99F-124F1C018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2"/>
          <a:stretch/>
        </p:blipFill>
        <p:spPr>
          <a:xfrm>
            <a:off x="1374849" y="1756229"/>
            <a:ext cx="2766300" cy="435936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19545-E064-A603-5306-D9CEAE3D3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FE4581-C30A-9D1F-C022-D4AD11211A28}"/>
              </a:ext>
            </a:extLst>
          </p:cNvPr>
          <p:cNvSpPr txBox="1"/>
          <p:nvPr/>
        </p:nvSpPr>
        <p:spPr>
          <a:xfrm>
            <a:off x="1761565" y="6044181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Sasha Behrens</a:t>
            </a:r>
          </a:p>
          <a:p>
            <a:pPr algn="ctr"/>
            <a:r>
              <a:rPr lang="de-DE" i="1" dirty="0"/>
              <a:t>(IGB)</a:t>
            </a:r>
            <a:endParaRPr lang="en-GB" i="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931C3E-943B-CBFF-3EA9-EB44049B99A6}"/>
              </a:ext>
            </a:extLst>
          </p:cNvPr>
          <p:cNvSpPr txBox="1">
            <a:spLocks/>
          </p:cNvSpPr>
          <p:nvPr/>
        </p:nvSpPr>
        <p:spPr>
          <a:xfrm>
            <a:off x="454660" y="3229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215AAD"/>
                </a:solidFill>
              </a:rPr>
              <a:t>Effect against bacteria</a:t>
            </a:r>
          </a:p>
        </p:txBody>
      </p:sp>
    </p:spTree>
    <p:extLst>
      <p:ext uri="{BB962C8B-B14F-4D97-AF65-F5344CB8AC3E}">
        <p14:creationId xmlns:p14="http://schemas.microsoft.com/office/powerpoint/2010/main" val="21115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3306CDF-0EAC-5F40-A02A-A7F21F51EF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3481629"/>
              </p:ext>
            </p:extLst>
          </p:nvPr>
        </p:nvGraphicFramePr>
        <p:xfrm>
          <a:off x="454660" y="746125"/>
          <a:ext cx="10291461" cy="5788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7315200" imgH="4114800" progId="AcroExch.Document.DC">
                  <p:embed/>
                </p:oleObj>
              </mc:Choice>
              <mc:Fallback>
                <p:oleObj name="Acrobat Document" r:id="rId3" imgW="7315200" imgH="4114800" progId="AcroExch.Document.DC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C3306CDF-0EAC-5F40-A02A-A7F21F51EF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4660" y="746125"/>
                        <a:ext cx="10291461" cy="5788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2FA7CDA-703C-8C70-BAA9-0719A73C0D68}"/>
              </a:ext>
            </a:extLst>
          </p:cNvPr>
          <p:cNvSpPr txBox="1"/>
          <p:nvPr/>
        </p:nvSpPr>
        <p:spPr>
          <a:xfrm>
            <a:off x="4396723" y="1279159"/>
            <a:ext cx="10474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- 79 %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75525F-0530-F72D-FF51-1BFF1E372469}"/>
              </a:ext>
            </a:extLst>
          </p:cNvPr>
          <p:cNvSpPr txBox="1"/>
          <p:nvPr/>
        </p:nvSpPr>
        <p:spPr>
          <a:xfrm>
            <a:off x="7774923" y="1250218"/>
            <a:ext cx="10474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- 86 %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9370D1-F2C7-1017-4A29-40EA972532FC}"/>
              </a:ext>
            </a:extLst>
          </p:cNvPr>
          <p:cNvSpPr txBox="1">
            <a:spLocks/>
          </p:cNvSpPr>
          <p:nvPr/>
        </p:nvSpPr>
        <p:spPr>
          <a:xfrm>
            <a:off x="454660" y="3229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215AAD"/>
                </a:solidFill>
              </a:rPr>
              <a:t>Decreased bacterial load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35F1A5-ECD6-B739-B503-28AA809C7DC9}"/>
              </a:ext>
            </a:extLst>
          </p:cNvPr>
          <p:cNvSpPr/>
          <p:nvPr/>
        </p:nvSpPr>
        <p:spPr>
          <a:xfrm>
            <a:off x="3761284" y="868680"/>
            <a:ext cx="7149031" cy="5120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3BEAFA-C451-9254-8E1A-86FAB329DBA2}"/>
              </a:ext>
            </a:extLst>
          </p:cNvPr>
          <p:cNvSpPr txBox="1"/>
          <p:nvPr/>
        </p:nvSpPr>
        <p:spPr>
          <a:xfrm rot="16200000">
            <a:off x="-529074" y="2949725"/>
            <a:ext cx="233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Mio</a:t>
            </a:r>
            <a:r>
              <a:rPr lang="de-DE" b="1" dirty="0"/>
              <a:t> CFU/</a:t>
            </a:r>
            <a:r>
              <a:rPr lang="de-DE" b="1" dirty="0" err="1"/>
              <a:t>mL</a:t>
            </a:r>
            <a:endParaRPr lang="en-GB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2A1DEE-B517-AD5E-2588-D2B591270A9B}"/>
              </a:ext>
            </a:extLst>
          </p:cNvPr>
          <p:cNvSpPr/>
          <p:nvPr/>
        </p:nvSpPr>
        <p:spPr>
          <a:xfrm>
            <a:off x="5712460" y="322927"/>
            <a:ext cx="7149031" cy="5788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D726EB-27DC-9048-8558-20103602D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6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BF30E53-7357-655D-8EED-02BE13288BBD}"/>
              </a:ext>
            </a:extLst>
          </p:cNvPr>
          <p:cNvSpPr txBox="1">
            <a:spLocks/>
          </p:cNvSpPr>
          <p:nvPr/>
        </p:nvSpPr>
        <p:spPr>
          <a:xfrm>
            <a:off x="454660" y="3229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215AAD"/>
                </a:solidFill>
              </a:rPr>
              <a:t>Summary</a:t>
            </a:r>
          </a:p>
        </p:txBody>
      </p:sp>
      <p:pic>
        <p:nvPicPr>
          <p:cNvPr id="5" name="Picture 4" descr="A screenshot of a cell division&#10;&#10;Description automatically generated">
            <a:extLst>
              <a:ext uri="{FF2B5EF4-FFF2-40B4-BE49-F238E27FC236}">
                <a16:creationId xmlns:a16="http://schemas.microsoft.com/office/drawing/2014/main" id="{34A3B7D4-A4BD-2BC3-EED0-4B72DBD00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98" y="187890"/>
            <a:ext cx="9363662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DEE117-CAA8-CE66-B242-879EDDBCA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77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2606-725894521_small">
            <a:hlinkClick r:id="" action="ppaction://media"/>
            <a:extLst>
              <a:ext uri="{FF2B5EF4-FFF2-40B4-BE49-F238E27FC236}">
                <a16:creationId xmlns:a16="http://schemas.microsoft.com/office/drawing/2014/main" id="{5B0B36F3-1847-8095-37C2-ACE12FC623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24763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C51431-64B7-F418-3FAD-4C0CBA9AB5DC}"/>
              </a:ext>
            </a:extLst>
          </p:cNvPr>
          <p:cNvSpPr/>
          <p:nvPr/>
        </p:nvSpPr>
        <p:spPr>
          <a:xfrm>
            <a:off x="6096000" y="-12192"/>
            <a:ext cx="6096000" cy="6958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977E6B-E4C9-B4BC-D3FC-355E023D92C2}"/>
              </a:ext>
            </a:extLst>
          </p:cNvPr>
          <p:cNvSpPr txBox="1">
            <a:spLocks/>
          </p:cNvSpPr>
          <p:nvPr/>
        </p:nvSpPr>
        <p:spPr>
          <a:xfrm>
            <a:off x="3571237" y="4068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215AAD"/>
                </a:solidFill>
              </a:rPr>
              <a:t>Learning from Nature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6B9C4-8951-4658-57D0-35144F9D0128}"/>
              </a:ext>
            </a:extLst>
          </p:cNvPr>
          <p:cNvSpPr txBox="1"/>
          <p:nvPr/>
        </p:nvSpPr>
        <p:spPr>
          <a:xfrm>
            <a:off x="6566087" y="1732363"/>
            <a:ext cx="5625913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53 % of fish from aquaculture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Spreading of diseases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Treatment emergency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Natural Waters contain Dissolved Organic Carbon (DOC)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Up to 95 % Humic Substances</a:t>
            </a:r>
          </a:p>
        </p:txBody>
      </p:sp>
    </p:spTree>
    <p:extLst>
      <p:ext uri="{BB962C8B-B14F-4D97-AF65-F5344CB8AC3E}">
        <p14:creationId xmlns:p14="http://schemas.microsoft.com/office/powerpoint/2010/main" val="70515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1EDAE-F00B-0E9E-1EB4-DF2DF173883C}"/>
              </a:ext>
            </a:extLst>
          </p:cNvPr>
          <p:cNvSpPr txBox="1">
            <a:spLocks/>
          </p:cNvSpPr>
          <p:nvPr/>
        </p:nvSpPr>
        <p:spPr>
          <a:xfrm>
            <a:off x="620491" y="2708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215AAD"/>
                </a:solidFill>
              </a:rPr>
              <a:t>Thanks a lot for your attention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79C76-4BD1-C6F2-AC93-78FF3B7B1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3" y="763588"/>
            <a:ext cx="6081489" cy="4480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97C3-6D06-DC94-4086-461484DC9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94" y="5488449"/>
            <a:ext cx="1272249" cy="1290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0F569F-4FBD-4A00-AB8B-F54FD9168EAC}"/>
              </a:ext>
            </a:extLst>
          </p:cNvPr>
          <p:cNvSpPr txBox="1"/>
          <p:nvPr/>
        </p:nvSpPr>
        <p:spPr>
          <a:xfrm>
            <a:off x="2551161" y="6103986"/>
            <a:ext cx="1257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Thora Lieke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698A76-4BF6-F33C-A493-C18CEBED7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204" y="5987831"/>
            <a:ext cx="500446" cy="50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50 Best Twitter Tools to Use in Your 2023 Marketing Strategy">
            <a:extLst>
              <a:ext uri="{FF2B5EF4-FFF2-40B4-BE49-F238E27FC236}">
                <a16:creationId xmlns:a16="http://schemas.microsoft.com/office/drawing/2014/main" id="{609D1C0E-D52A-CF84-578D-8C4DF1699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111" r="90000">
                        <a14:foregroundMark x1="19722" y1="34444" x2="19722" y2="34444"/>
                        <a14:foregroundMark x1="6667" y1="47778" x2="6667" y2="47778"/>
                        <a14:foregroundMark x1="28056" y1="50000" x2="28056" y2="50000"/>
                        <a14:foregroundMark x1="28889" y1="50556" x2="21204" y2="50463"/>
                        <a14:foregroundMark x1="21204" y1="50463" x2="16481" y2="45093"/>
                        <a14:foregroundMark x1="16481" y1="45093" x2="23981" y2="54259"/>
                        <a14:foregroundMark x1="23981" y1="54259" x2="17037" y2="57870"/>
                        <a14:foregroundMark x1="17037" y1="57870" x2="25278" y2="57963"/>
                        <a14:foregroundMark x1="25278" y1="57963" x2="28241" y2="51204"/>
                        <a14:foregroundMark x1="28241" y1="51204" x2="19815" y2="49352"/>
                        <a14:foregroundMark x1="19815" y1="49352" x2="21111" y2="50833"/>
                        <a14:foregroundMark x1="31389" y1="49722" x2="26111" y2="56759"/>
                        <a14:foregroundMark x1="26111" y1="56759" x2="34815" y2="53519"/>
                        <a14:foregroundMark x1="34815" y1="53519" x2="36296" y2="47037"/>
                        <a14:foregroundMark x1="34074" y1="45278" x2="23241" y2="43148"/>
                        <a14:foregroundMark x1="23241" y1="43148" x2="33611" y2="45741"/>
                        <a14:foregroundMark x1="33611" y1="45741" x2="26389" y2="47407"/>
                        <a14:foregroundMark x1="26389" y1="47407" x2="34167" y2="48796"/>
                        <a14:foregroundMark x1="34167" y1="48796" x2="37130" y2="42407"/>
                        <a14:foregroundMark x1="37130" y1="42407" x2="29722" y2="40556"/>
                        <a14:foregroundMark x1="29722" y1="40556" x2="36389" y2="44167"/>
                        <a14:foregroundMark x1="36389" y1="44167" x2="37315" y2="45185"/>
                        <a14:foregroundMark x1="6111" y1="57500" x2="6111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816" y="6014155"/>
            <a:ext cx="1103743" cy="110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C14C10D-788B-BB3A-C1B0-E4460198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724" y="6103986"/>
            <a:ext cx="526384" cy="52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A5B63F-63D4-71B4-863A-1BEDC355B249}"/>
              </a:ext>
            </a:extLst>
          </p:cNvPr>
          <p:cNvSpPr txBox="1"/>
          <p:nvPr/>
        </p:nvSpPr>
        <p:spPr>
          <a:xfrm>
            <a:off x="4408741" y="6157099"/>
            <a:ext cx="1833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9"/>
              </a:rPr>
              <a:t>tlieke@frov.jcu.cz</a:t>
            </a:r>
            <a:endParaRPr lang="en-US" dirty="0"/>
          </a:p>
          <a:p>
            <a:endParaRPr lang="en-US" dirty="0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C9F80802-96E4-B1BD-3EB4-B7D4EB1A6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109" y="6123820"/>
            <a:ext cx="486716" cy="48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D61AC3-69B1-F451-2B45-691635111671}"/>
              </a:ext>
            </a:extLst>
          </p:cNvPr>
          <p:cNvSpPr txBox="1"/>
          <p:nvPr/>
        </p:nvSpPr>
        <p:spPr>
          <a:xfrm>
            <a:off x="6901796" y="6165999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0000-0002-4345-1712</a:t>
            </a:r>
          </a:p>
        </p:txBody>
      </p:sp>
      <p:pic>
        <p:nvPicPr>
          <p:cNvPr id="10" name="Picture 9" descr="A screenshot of a cell division&#10;&#10;Description automatically generated">
            <a:extLst>
              <a:ext uri="{FF2B5EF4-FFF2-40B4-BE49-F238E27FC236}">
                <a16:creationId xmlns:a16="http://schemas.microsoft.com/office/drawing/2014/main" id="{9E12012C-FE59-A09F-890C-68A5D83601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11" y="1193180"/>
            <a:ext cx="6081489" cy="44541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52EAB-86AE-6F5B-1132-93A170806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20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2641EF-C671-F93C-569F-A3381CCAECEB}"/>
              </a:ext>
            </a:extLst>
          </p:cNvPr>
          <p:cNvSpPr txBox="1"/>
          <p:nvPr/>
        </p:nvSpPr>
        <p:spPr>
          <a:xfrm>
            <a:off x="6299202" y="5383616"/>
            <a:ext cx="57726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hlinkClick r:id="rId12"/>
              </a:rPr>
              <a:t>https://www.frov.jcu.cz/en/science-and-research/research-in-spotlight/</a:t>
            </a:r>
            <a:endParaRPr lang="en-GB" sz="1500" dirty="0"/>
          </a:p>
          <a:p>
            <a:r>
              <a:rPr lang="en-GB" sz="1500" u="sng" dirty="0">
                <a:solidFill>
                  <a:srgbClr val="0563C1"/>
                </a:solidFill>
              </a:rPr>
              <a:t>tajna-zbran-prirody-jak-huminove-latky-zasadne-meni-chov-ryb-2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8D7777-C47B-49C4-D8BF-145333C801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13863" y="260620"/>
            <a:ext cx="5560424" cy="103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42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1FE01-24F7-4984-A943-BBC9FFA3B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60" y="322928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sz="3200" b="1" dirty="0">
                <a:solidFill>
                  <a:srgbClr val="215AAD"/>
                </a:solidFill>
              </a:rPr>
              <a:t>Humic substances - A controversial group of substances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65F79E-392E-4166-9E7B-DBA370E2FB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2" r="27062"/>
          <a:stretch/>
        </p:blipFill>
        <p:spPr>
          <a:xfrm>
            <a:off x="9380690" y="3743193"/>
            <a:ext cx="2199492" cy="19815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069CDF-3EF4-4D35-AC3A-B4774EE9C271}"/>
              </a:ext>
            </a:extLst>
          </p:cNvPr>
          <p:cNvSpPr txBox="1"/>
          <p:nvPr/>
        </p:nvSpPr>
        <p:spPr>
          <a:xfrm>
            <a:off x="998176" y="1356217"/>
            <a:ext cx="4310154" cy="53707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500" dirty="0"/>
              <a:t>Degradation of organic material</a:t>
            </a:r>
          </a:p>
          <a:p>
            <a:pPr>
              <a:lnSpc>
                <a:spcPct val="200000"/>
              </a:lnSpc>
            </a:pPr>
            <a:r>
              <a:rPr lang="en-US" sz="2500" dirty="0"/>
              <a:t>Highly diverse Structures</a:t>
            </a:r>
          </a:p>
          <a:p>
            <a:pPr>
              <a:lnSpc>
                <a:spcPct val="200000"/>
              </a:lnSpc>
            </a:pPr>
            <a:endParaRPr lang="en-US" sz="2500" dirty="0"/>
          </a:p>
          <a:p>
            <a:pPr>
              <a:lnSpc>
                <a:spcPct val="200000"/>
              </a:lnSpc>
            </a:pPr>
            <a:endParaRPr lang="en-US" sz="2500" dirty="0"/>
          </a:p>
          <a:p>
            <a:pPr>
              <a:lnSpc>
                <a:spcPct val="200000"/>
              </a:lnSpc>
            </a:pPr>
            <a:endParaRPr lang="en-US" sz="2500" dirty="0"/>
          </a:p>
          <a:p>
            <a:pPr>
              <a:lnSpc>
                <a:spcPct val="200000"/>
              </a:lnSpc>
            </a:pPr>
            <a:endParaRPr lang="en-US" sz="2500" dirty="0"/>
          </a:p>
          <a:p>
            <a:pPr>
              <a:lnSpc>
                <a:spcPct val="200000"/>
              </a:lnSpc>
            </a:pPr>
            <a:endParaRPr lang="en-US" sz="25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1ADD00-3239-A0EC-BBDD-C727E7F14408}"/>
              </a:ext>
            </a:extLst>
          </p:cNvPr>
          <p:cNvCxnSpPr/>
          <p:nvPr/>
        </p:nvCxnSpPr>
        <p:spPr>
          <a:xfrm>
            <a:off x="6741129" y="2429406"/>
            <a:ext cx="387238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F83A41-8C64-0DB9-796F-443E819E2706}"/>
              </a:ext>
            </a:extLst>
          </p:cNvPr>
          <p:cNvCxnSpPr>
            <a:cxnSpLocks/>
          </p:cNvCxnSpPr>
          <p:nvPr/>
        </p:nvCxnSpPr>
        <p:spPr>
          <a:xfrm flipV="1">
            <a:off x="10626215" y="2418977"/>
            <a:ext cx="0" cy="4913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56C6D8-F014-12C7-F1EE-B9A8464D67BF}"/>
              </a:ext>
            </a:extLst>
          </p:cNvPr>
          <p:cNvCxnSpPr>
            <a:cxnSpLocks/>
          </p:cNvCxnSpPr>
          <p:nvPr/>
        </p:nvCxnSpPr>
        <p:spPr>
          <a:xfrm flipV="1">
            <a:off x="8889490" y="2124623"/>
            <a:ext cx="0" cy="78096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2C8DE3-DA29-C197-4098-AD25CCC8EE65}"/>
              </a:ext>
            </a:extLst>
          </p:cNvPr>
          <p:cNvCxnSpPr>
            <a:cxnSpLocks/>
          </p:cNvCxnSpPr>
          <p:nvPr/>
        </p:nvCxnSpPr>
        <p:spPr>
          <a:xfrm flipV="1">
            <a:off x="6741129" y="2418977"/>
            <a:ext cx="0" cy="4913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20650F9-79D6-CCC8-0C21-8C7C632FEBCE}"/>
              </a:ext>
            </a:extLst>
          </p:cNvPr>
          <p:cNvSpPr txBox="1"/>
          <p:nvPr/>
        </p:nvSpPr>
        <p:spPr>
          <a:xfrm>
            <a:off x="6551786" y="3242145"/>
            <a:ext cx="2393219" cy="5374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DE" sz="2500" dirty="0"/>
              <a:t>Color</a:t>
            </a:r>
          </a:p>
          <a:p>
            <a:pPr>
              <a:lnSpc>
                <a:spcPct val="200000"/>
              </a:lnSpc>
            </a:pPr>
            <a:r>
              <a:rPr lang="de-DE" sz="2500" dirty="0" err="1"/>
              <a:t>Solubility</a:t>
            </a:r>
            <a:endParaRPr lang="de-DE" sz="2500" dirty="0"/>
          </a:p>
          <a:p>
            <a:pPr>
              <a:lnSpc>
                <a:spcPct val="200000"/>
              </a:lnSpc>
            </a:pPr>
            <a:r>
              <a:rPr lang="de-DE" sz="2500" i="1" dirty="0" err="1"/>
              <a:t>Molecular</a:t>
            </a:r>
            <a:r>
              <a:rPr lang="de-DE" sz="2500" i="1" dirty="0"/>
              <a:t> Size</a:t>
            </a:r>
          </a:p>
          <a:p>
            <a:pPr>
              <a:lnSpc>
                <a:spcPct val="200000"/>
              </a:lnSpc>
            </a:pPr>
            <a:r>
              <a:rPr lang="de-DE" sz="2500" b="1" dirty="0"/>
              <a:t>Cross </a:t>
            </a:r>
            <a:r>
              <a:rPr lang="de-DE" sz="2500" b="1" dirty="0" err="1"/>
              <a:t>epithelia</a:t>
            </a:r>
            <a:endParaRPr lang="en-GB" sz="2500" b="1" dirty="0"/>
          </a:p>
          <a:p>
            <a:pPr>
              <a:lnSpc>
                <a:spcPct val="200000"/>
              </a:lnSpc>
            </a:pPr>
            <a:endParaRPr lang="de-DE" sz="2500" i="1" dirty="0"/>
          </a:p>
          <a:p>
            <a:pPr>
              <a:lnSpc>
                <a:spcPct val="200000"/>
              </a:lnSpc>
            </a:pPr>
            <a:endParaRPr lang="de-DE" sz="2500" i="1" dirty="0"/>
          </a:p>
          <a:p>
            <a:pPr>
              <a:lnSpc>
                <a:spcPct val="200000"/>
              </a:lnSpc>
            </a:pPr>
            <a:endParaRPr lang="en-GB" sz="25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917253-DC0C-4CEC-6717-631412E27B9E}"/>
              </a:ext>
            </a:extLst>
          </p:cNvPr>
          <p:cNvSpPr txBox="1"/>
          <p:nvPr/>
        </p:nvSpPr>
        <p:spPr>
          <a:xfrm>
            <a:off x="5704966" y="177271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chemeClr val="tx1"/>
                </a:solidFill>
              </a:rPr>
              <a:t>Humic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de-DE" b="1" dirty="0" err="1">
                <a:solidFill>
                  <a:schemeClr val="tx1"/>
                </a:solidFill>
              </a:rPr>
              <a:t>substances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85E7AC-30C2-F771-3FCB-9F612A196B50}"/>
              </a:ext>
            </a:extLst>
          </p:cNvPr>
          <p:cNvSpPr/>
          <p:nvPr/>
        </p:nvSpPr>
        <p:spPr>
          <a:xfrm>
            <a:off x="6278253" y="2924899"/>
            <a:ext cx="5301919" cy="491374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77000">
                <a:srgbClr val="FFDA6D"/>
              </a:gs>
              <a:gs pos="45000">
                <a:srgbClr val="C00000"/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b="1" dirty="0">
                <a:solidFill>
                  <a:schemeClr val="tx1"/>
                </a:solidFill>
              </a:rPr>
              <a:t>   </a:t>
            </a:r>
            <a:r>
              <a:rPr lang="de-DE" b="1" dirty="0" err="1">
                <a:solidFill>
                  <a:schemeClr val="tx1"/>
                </a:solidFill>
              </a:rPr>
              <a:t>Fulvic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de-DE" b="1" dirty="0" err="1">
                <a:solidFill>
                  <a:schemeClr val="tx1"/>
                </a:solidFill>
              </a:rPr>
              <a:t>acids</a:t>
            </a:r>
            <a:r>
              <a:rPr lang="de-DE" b="1" dirty="0">
                <a:solidFill>
                  <a:schemeClr val="tx1"/>
                </a:solidFill>
              </a:rPr>
              <a:t> 	  </a:t>
            </a:r>
            <a:r>
              <a:rPr lang="de-DE" b="1" dirty="0" err="1">
                <a:solidFill>
                  <a:schemeClr val="tx1"/>
                </a:solidFill>
              </a:rPr>
              <a:t>Humic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de-DE" b="1" dirty="0" err="1">
                <a:solidFill>
                  <a:schemeClr val="tx1"/>
                </a:solidFill>
              </a:rPr>
              <a:t>acids</a:t>
            </a:r>
            <a:r>
              <a:rPr lang="de-DE" b="1" dirty="0">
                <a:solidFill>
                  <a:schemeClr val="tx1"/>
                </a:solidFill>
              </a:rPr>
              <a:t>	</a:t>
            </a:r>
            <a:r>
              <a:rPr lang="de-DE" b="1" dirty="0" err="1">
                <a:solidFill>
                  <a:schemeClr val="bg1"/>
                </a:solidFill>
              </a:rPr>
              <a:t>Humins</a:t>
            </a:r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923DE-D6C1-357F-8B8D-2CA482109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43620-F602-41D0-9FDB-FBF02D7CDDB0}" type="slidenum">
              <a:rPr lang="en-GB" smtClean="0"/>
              <a:t>3</a:t>
            </a:fld>
            <a:endParaRPr lang="en-GB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93B5655-659A-28F3-AA5F-C8F1FD807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55"/>
          <a:stretch/>
        </p:blipFill>
        <p:spPr bwMode="auto">
          <a:xfrm>
            <a:off x="611818" y="3429000"/>
            <a:ext cx="5230918" cy="198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5580E5-B421-98BC-B62A-0BCDC944D569}"/>
              </a:ext>
            </a:extLst>
          </p:cNvPr>
          <p:cNvSpPr/>
          <p:nvPr/>
        </p:nvSpPr>
        <p:spPr>
          <a:xfrm>
            <a:off x="6278253" y="1181100"/>
            <a:ext cx="5591419" cy="537486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24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a bass | fish | Britannica">
            <a:extLst>
              <a:ext uri="{FF2B5EF4-FFF2-40B4-BE49-F238E27FC236}">
                <a16:creationId xmlns:a16="http://schemas.microsoft.com/office/drawing/2014/main" id="{FB3331DA-808E-1771-6DA4-8694C59A9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94" b="93697" l="2688" r="94688">
                        <a14:foregroundMark x1="9813" y1="38303" x2="2313" y2="48606"/>
                        <a14:foregroundMark x1="2313" y1="48606" x2="5438" y2="53697"/>
                        <a14:foregroundMark x1="5438" y1="53697" x2="7813" y2="61455"/>
                        <a14:foregroundMark x1="7813" y1="61455" x2="11188" y2="56970"/>
                        <a14:foregroundMark x1="11188" y1="56970" x2="10063" y2="49455"/>
                        <a14:foregroundMark x1="10063" y1="49455" x2="10500" y2="40485"/>
                        <a14:foregroundMark x1="10500" y1="40485" x2="9875" y2="38909"/>
                        <a14:foregroundMark x1="6688" y1="48242" x2="7000" y2="48242"/>
                        <a14:foregroundMark x1="3000" y1="50061" x2="3000" y2="50061"/>
                        <a14:foregroundMark x1="30938" y1="93697" x2="30938" y2="93697"/>
                        <a14:foregroundMark x1="91063" y1="47394" x2="91063" y2="47394"/>
                        <a14:foregroundMark x1="94688" y1="31394" x2="94688" y2="31394"/>
                        <a14:foregroundMark x1="34875" y1="9576" x2="34875" y2="9576"/>
                        <a14:foregroundMark x1="36875" y1="8364" x2="36875" y2="8364"/>
                        <a14:foregroundMark x1="32063" y1="8242" x2="32063" y2="8242"/>
                        <a14:foregroundMark x1="34875" y1="7394" x2="34875" y2="7394"/>
                        <a14:foregroundMark x1="2688" y1="57091" x2="2688" y2="57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69259" y="5443537"/>
            <a:ext cx="2743201" cy="141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072032-6003-44DE-AAF0-6475555C5CB4}"/>
              </a:ext>
            </a:extLst>
          </p:cNvPr>
          <p:cNvSpPr/>
          <p:nvPr/>
        </p:nvSpPr>
        <p:spPr>
          <a:xfrm>
            <a:off x="6383018" y="1363235"/>
            <a:ext cx="5354322" cy="3152655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3903D2-DAEE-476B-AA0B-CA9359152AE7}"/>
              </a:ext>
            </a:extLst>
          </p:cNvPr>
          <p:cNvSpPr/>
          <p:nvPr/>
        </p:nvSpPr>
        <p:spPr>
          <a:xfrm>
            <a:off x="616327" y="1363235"/>
            <a:ext cx="5354322" cy="31526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A8C6C3-D09A-4B9D-B74C-1B98B34499EA}"/>
              </a:ext>
            </a:extLst>
          </p:cNvPr>
          <p:cNvSpPr txBox="1"/>
          <p:nvPr/>
        </p:nvSpPr>
        <p:spPr>
          <a:xfrm>
            <a:off x="1221740" y="1667014"/>
            <a:ext cx="457473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5CA533"/>
                </a:solidFill>
              </a:rPr>
              <a:t>Low-middle Concentrations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5CA53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000" dirty="0"/>
              <a:t>Increased growth and development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Anti-inflammatory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Stimulated </a:t>
            </a:r>
            <a:r>
              <a:rPr lang="en-US" sz="2000" b="1" dirty="0"/>
              <a:t>systemic</a:t>
            </a:r>
            <a:r>
              <a:rPr lang="en-US" sz="2000" dirty="0"/>
              <a:t> immune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741CE-7045-4646-9268-9FFF02AA89A6}"/>
              </a:ext>
            </a:extLst>
          </p:cNvPr>
          <p:cNvSpPr txBox="1"/>
          <p:nvPr/>
        </p:nvSpPr>
        <p:spPr>
          <a:xfrm>
            <a:off x="7382340" y="1638179"/>
            <a:ext cx="2905667" cy="2877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High Concentrations</a:t>
            </a:r>
          </a:p>
          <a:p>
            <a:endParaRPr lang="en-US" dirty="0"/>
          </a:p>
          <a:p>
            <a:pPr>
              <a:lnSpc>
                <a:spcPct val="200000"/>
              </a:lnSpc>
            </a:pPr>
            <a:r>
              <a:rPr lang="en-US" sz="2000" dirty="0"/>
              <a:t>Strong oxidative stress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Cell- and tissue damage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Increase inflammations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2371C-C71E-44D5-9F44-0863AFE79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B608-803A-4801-BEB3-70B4ACE29F6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155EDF-41D0-18E7-66FB-58AC5AE8F772}"/>
              </a:ext>
            </a:extLst>
          </p:cNvPr>
          <p:cNvSpPr txBox="1">
            <a:spLocks/>
          </p:cNvSpPr>
          <p:nvPr/>
        </p:nvSpPr>
        <p:spPr>
          <a:xfrm>
            <a:off x="454660" y="3229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215AAD"/>
                </a:solidFill>
              </a:rPr>
              <a:t>Previous results on larvae and juvenile fish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C11019-B303-48EA-AA8B-36891DAC01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94" y="4605367"/>
            <a:ext cx="3925759" cy="1390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A4C2E4-72CF-35C6-B306-4117F77115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02" b="97395" l="3800" r="95400">
                        <a14:foregroundMark x1="19000" y1="15431" x2="19000" y2="15431"/>
                        <a14:foregroundMark x1="33400" y1="11623" x2="60400" y2="9018"/>
                        <a14:foregroundMark x1="62200" y1="9419" x2="69000" y2="13226"/>
                        <a14:foregroundMark x1="10000" y1="23447" x2="41800" y2="4008"/>
                        <a14:foregroundMark x1="41800" y1="4008" x2="78000" y2="10822"/>
                        <a14:foregroundMark x1="78000" y1="10822" x2="97200" y2="44289"/>
                        <a14:foregroundMark x1="97200" y1="44289" x2="90400" y2="77956"/>
                        <a14:foregroundMark x1="90400" y1="77956" x2="59400" y2="95591"/>
                        <a14:foregroundMark x1="59400" y1="95591" x2="19800" y2="89579"/>
                        <a14:foregroundMark x1="19800" y1="89579" x2="3800" y2="58717"/>
                        <a14:foregroundMark x1="3800" y1="58717" x2="10600" y2="21643"/>
                        <a14:foregroundMark x1="10600" y1="21643" x2="12000" y2="18838"/>
                        <a14:foregroundMark x1="30000" y1="5411" x2="68600" y2="5812"/>
                        <a14:foregroundMark x1="68600" y1="5812" x2="64000" y2="6814"/>
                        <a14:foregroundMark x1="85800" y1="47695" x2="76400" y2="57515"/>
                        <a14:foregroundMark x1="47400" y1="78357" x2="47400" y2="78357"/>
                        <a14:foregroundMark x1="81600" y1="46092" x2="81600" y2="46092"/>
                        <a14:foregroundMark x1="85800" y1="44489" x2="85800" y2="44489"/>
                        <a14:foregroundMark x1="44800" y1="75752" x2="44800" y2="75752"/>
                        <a14:foregroundMark x1="28200" y1="94188" x2="63000" y2="95391"/>
                        <a14:foregroundMark x1="63000" y1="95391" x2="28400" y2="92385"/>
                        <a14:foregroundMark x1="28400" y1="92385" x2="24000" y2="90180"/>
                        <a14:foregroundMark x1="6400" y1="29459" x2="5800" y2="73547"/>
                        <a14:foregroundMark x1="5800" y1="73547" x2="11200" y2="80561"/>
                        <a14:foregroundMark x1="51000" y1="97395" x2="51000" y2="97395"/>
                        <a14:foregroundMark x1="95400" y1="55912" x2="95400" y2="55912"/>
                        <a14:foregroundMark x1="51000" y1="1202" x2="51000" y2="12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7006" y="4605367"/>
            <a:ext cx="1393705" cy="139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476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EB2DC8-B643-7C3B-C0F3-768C297D8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42" y="522456"/>
            <a:ext cx="8866601" cy="64081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BC21DE-D3E6-C9A3-6516-E1F1E3F709D0}"/>
              </a:ext>
            </a:extLst>
          </p:cNvPr>
          <p:cNvSpPr txBox="1">
            <a:spLocks/>
          </p:cNvSpPr>
          <p:nvPr/>
        </p:nvSpPr>
        <p:spPr>
          <a:xfrm>
            <a:off x="454660" y="2939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215AAD"/>
                </a:solidFill>
              </a:rPr>
              <a:t>Can Fulvic Acid prevent Infections?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FE849-6D8A-98FE-ED70-A6958571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50063F-1CD0-122D-1A54-427A5C37B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88901"/>
            <a:ext cx="10883900" cy="761873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4FB6A6-29F6-DB1C-1914-5DA8BEE05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z="1500" b="1" smtClean="0"/>
              <a:t>6</a:t>
            </a:fld>
            <a:endParaRPr lang="en-US" sz="15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355D49-78CF-AE7E-C8FB-D9EB080A6E16}"/>
              </a:ext>
            </a:extLst>
          </p:cNvPr>
          <p:cNvSpPr txBox="1"/>
          <p:nvPr/>
        </p:nvSpPr>
        <p:spPr>
          <a:xfrm>
            <a:off x="2767149" y="4199115"/>
            <a:ext cx="19599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i="1" dirty="0">
                <a:solidFill>
                  <a:srgbClr val="427A4E"/>
                </a:solidFill>
              </a:rPr>
              <a:t>(Alkaline Phosphatase)</a:t>
            </a:r>
            <a:endParaRPr lang="en-GB" sz="1500" i="1" dirty="0">
              <a:solidFill>
                <a:srgbClr val="427A4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FD5EF8-C6B7-E5EC-CA90-D5E19CA2EC27}"/>
              </a:ext>
            </a:extLst>
          </p:cNvPr>
          <p:cNvSpPr/>
          <p:nvPr/>
        </p:nvSpPr>
        <p:spPr>
          <a:xfrm>
            <a:off x="749300" y="3517900"/>
            <a:ext cx="10883900" cy="325119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27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50063F-1CD0-122D-1A54-427A5C37B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88901"/>
            <a:ext cx="10883900" cy="76187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FD5EF8-C6B7-E5EC-CA90-D5E19CA2EC27}"/>
              </a:ext>
            </a:extLst>
          </p:cNvPr>
          <p:cNvSpPr/>
          <p:nvPr/>
        </p:nvSpPr>
        <p:spPr>
          <a:xfrm>
            <a:off x="1206500" y="177801"/>
            <a:ext cx="10883900" cy="325119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30B6CB-0DCA-7A82-3EFD-F0904229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09BA58-D2FB-BEA5-B3F9-1C6C1C9112F1}"/>
              </a:ext>
            </a:extLst>
          </p:cNvPr>
          <p:cNvSpPr txBox="1"/>
          <p:nvPr/>
        </p:nvSpPr>
        <p:spPr>
          <a:xfrm>
            <a:off x="2767149" y="4199115"/>
            <a:ext cx="19599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i="1" dirty="0">
                <a:solidFill>
                  <a:srgbClr val="427A4E"/>
                </a:solidFill>
              </a:rPr>
              <a:t>(Alkaline Phosphatase)</a:t>
            </a:r>
            <a:endParaRPr lang="en-GB" sz="1500" i="1" dirty="0">
              <a:solidFill>
                <a:srgbClr val="427A4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2B38E2-B13E-E4BC-1BC6-8E8496DE0D5D}"/>
              </a:ext>
            </a:extLst>
          </p:cNvPr>
          <p:cNvSpPr txBox="1"/>
          <p:nvPr/>
        </p:nvSpPr>
        <p:spPr>
          <a:xfrm>
            <a:off x="2162629" y="6492100"/>
            <a:ext cx="2240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/>
              <a:t>(LPS, </a:t>
            </a:r>
            <a:r>
              <a:rPr lang="de-DE" sz="1200" i="1" dirty="0" err="1"/>
              <a:t>flaggelins</a:t>
            </a:r>
            <a:r>
              <a:rPr lang="de-DE" sz="1200" i="1" dirty="0"/>
              <a:t>, DNA </a:t>
            </a:r>
            <a:r>
              <a:rPr lang="de-DE" sz="1200" i="1" dirty="0" err="1"/>
              <a:t>CpG</a:t>
            </a:r>
            <a:r>
              <a:rPr lang="de-DE" sz="1200" i="1" dirty="0"/>
              <a:t> </a:t>
            </a:r>
            <a:r>
              <a:rPr lang="de-DE" sz="1200" i="1" dirty="0" err="1"/>
              <a:t>motifs</a:t>
            </a:r>
            <a:r>
              <a:rPr lang="de-DE" sz="1200" i="1" dirty="0"/>
              <a:t>)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259328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F73A31-FD0C-512D-DEA7-A5A0694F6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89" y="2855495"/>
            <a:ext cx="5455558" cy="306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E826EB-E97D-C2CE-AE7F-64C2EA2B6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40723"/>
            <a:ext cx="5461000" cy="30788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549218C-F86F-BD8E-A813-8592827491D0}"/>
              </a:ext>
            </a:extLst>
          </p:cNvPr>
          <p:cNvSpPr txBox="1">
            <a:spLocks/>
          </p:cNvSpPr>
          <p:nvPr/>
        </p:nvSpPr>
        <p:spPr>
          <a:xfrm>
            <a:off x="454660" y="3229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215AAD"/>
                </a:solidFill>
              </a:rPr>
              <a:t>Stimulation of major innate immune defenses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AC04D3-DE26-D63F-B414-D8EE4CE784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27"/>
          <a:stretch/>
        </p:blipFill>
        <p:spPr>
          <a:xfrm>
            <a:off x="815760" y="842182"/>
            <a:ext cx="4863681" cy="15738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DA2F58-FB7A-2183-112D-6178F478C859}"/>
              </a:ext>
            </a:extLst>
          </p:cNvPr>
          <p:cNvSpPr txBox="1"/>
          <p:nvPr/>
        </p:nvSpPr>
        <p:spPr>
          <a:xfrm>
            <a:off x="2511552" y="3492825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~ 2x higher lysozyme activity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0ABCEA-95FC-585D-3BBB-9A7722B6DE32}"/>
              </a:ext>
            </a:extLst>
          </p:cNvPr>
          <p:cNvSpPr txBox="1"/>
          <p:nvPr/>
        </p:nvSpPr>
        <p:spPr>
          <a:xfrm>
            <a:off x="8509000" y="3492825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~ 1.5-2x higher ALP 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1FAC5A-E0BD-8392-30D9-68B37C1281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5" t="46515" r="15141" b="14152"/>
          <a:stretch/>
        </p:blipFill>
        <p:spPr>
          <a:xfrm>
            <a:off x="7035799" y="842182"/>
            <a:ext cx="4191001" cy="157912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4D06D-FD22-37A0-F00C-6591B6D56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92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23B036-85E6-F39D-20F3-6EE2AECFD1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59524" r="57917" b="23611"/>
          <a:stretch/>
        </p:blipFill>
        <p:spPr>
          <a:xfrm>
            <a:off x="4279899" y="4038600"/>
            <a:ext cx="1092201" cy="1079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2C96A9-54DD-BC92-5478-AEC7970003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59524" r="57917" b="23611"/>
          <a:stretch/>
        </p:blipFill>
        <p:spPr>
          <a:xfrm rot="3555508">
            <a:off x="2755899" y="2209800"/>
            <a:ext cx="1092201" cy="1079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1E9486-7728-0FF0-B7EA-054CDAB911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59524" r="57917" b="23611"/>
          <a:stretch/>
        </p:blipFill>
        <p:spPr>
          <a:xfrm rot="16200000">
            <a:off x="5689599" y="1464533"/>
            <a:ext cx="1092201" cy="107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8C5574-AAE2-E04C-3534-687E28E717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6" t="25000" r="29444" b="51587"/>
          <a:stretch/>
        </p:blipFill>
        <p:spPr>
          <a:xfrm>
            <a:off x="3876503" y="2349500"/>
            <a:ext cx="3898900" cy="1498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B59EF2-87C9-9A52-0D51-52AB443B3BAA}"/>
              </a:ext>
            </a:extLst>
          </p:cNvPr>
          <p:cNvSpPr txBox="1"/>
          <p:nvPr/>
        </p:nvSpPr>
        <p:spPr>
          <a:xfrm>
            <a:off x="2165778" y="1897390"/>
            <a:ext cx="17107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Secreted immunoglobulins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9CA860-6BC5-63EC-97D9-56AD0A415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0B4AC-9B28-4038-A0FF-FC88040B9DF9}" type="slidenum">
              <a:rPr lang="en-US" smtClean="0"/>
              <a:t>9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B6B4C27-839A-2899-93EB-A66EB616322F}"/>
              </a:ext>
            </a:extLst>
          </p:cNvPr>
          <p:cNvSpPr txBox="1">
            <a:spLocks/>
          </p:cNvSpPr>
          <p:nvPr/>
        </p:nvSpPr>
        <p:spPr>
          <a:xfrm>
            <a:off x="454660" y="3229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215AAD"/>
                </a:solidFill>
              </a:rPr>
              <a:t>Bridge between Innate and Adaptive Immunity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6005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488</Words>
  <Application>Microsoft Office PowerPoint</Application>
  <PresentationFormat>Widescreen</PresentationFormat>
  <Paragraphs>124</Paragraphs>
  <Slides>20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Acrobat Document</vt:lpstr>
      <vt:lpstr>PowerPoint Presentation</vt:lpstr>
      <vt:lpstr>PowerPoint Presentation</vt:lpstr>
      <vt:lpstr>Humic substances - A controversial group of substances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Thora Lieke</dc:creator>
  <cp:lastModifiedBy>Lieke Thora MSc. Dr. rer. nat.</cp:lastModifiedBy>
  <cp:revision>77</cp:revision>
  <dcterms:created xsi:type="dcterms:W3CDTF">2023-05-31T13:43:20Z</dcterms:created>
  <dcterms:modified xsi:type="dcterms:W3CDTF">2024-10-23T11:58:04Z</dcterms:modified>
</cp:coreProperties>
</file>